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85" r:id="rId3"/>
    <p:sldId id="286" r:id="rId4"/>
    <p:sldId id="275" r:id="rId5"/>
    <p:sldId id="276" r:id="rId6"/>
    <p:sldId id="257" r:id="rId7"/>
    <p:sldId id="259" r:id="rId8"/>
    <p:sldId id="260" r:id="rId9"/>
    <p:sldId id="273" r:id="rId10"/>
    <p:sldId id="274" r:id="rId11"/>
    <p:sldId id="282" r:id="rId12"/>
    <p:sldId id="283" r:id="rId13"/>
    <p:sldId id="261" r:id="rId14"/>
    <p:sldId id="262" r:id="rId15"/>
    <p:sldId id="263" r:id="rId16"/>
    <p:sldId id="264" r:id="rId17"/>
    <p:sldId id="265" r:id="rId18"/>
    <p:sldId id="266" r:id="rId19"/>
    <p:sldId id="267" r:id="rId20"/>
    <p:sldId id="284" r:id="rId21"/>
    <p:sldId id="268" r:id="rId22"/>
    <p:sldId id="269" r:id="rId23"/>
    <p:sldId id="277" r:id="rId24"/>
    <p:sldId id="278" r:id="rId25"/>
    <p:sldId id="279" r:id="rId26"/>
    <p:sldId id="280" r:id="rId27"/>
    <p:sldId id="281" r:id="rId28"/>
    <p:sldId id="270" r:id="rId29"/>
    <p:sldId id="271" r:id="rId30"/>
    <p:sldId id="272" r:id="rId31"/>
    <p:sldId id="287" r:id="rId32"/>
    <p:sldId id="288" r:id="rId33"/>
    <p:sldId id="289" r:id="rId34"/>
    <p:sldId id="290" r:id="rId35"/>
    <p:sldId id="291" r:id="rId36"/>
    <p:sldId id="292" r:id="rId37"/>
    <p:sldId id="293" r:id="rId38"/>
    <p:sldId id="294" r:id="rId39"/>
    <p:sldId id="296" r:id="rId40"/>
    <p:sldId id="295" r:id="rId41"/>
    <p:sldId id="297" r:id="rId42"/>
    <p:sldId id="298" r:id="rId43"/>
    <p:sldId id="299" r:id="rId44"/>
    <p:sldId id="300" r:id="rId45"/>
    <p:sldId id="302" r:id="rId46"/>
    <p:sldId id="303" r:id="rId47"/>
    <p:sldId id="305" r:id="rId48"/>
    <p:sldId id="304" r:id="rId49"/>
    <p:sldId id="306" r:id="rId50"/>
    <p:sldId id="307" r:id="rId51"/>
    <p:sldId id="308" r:id="rId52"/>
    <p:sldId id="310" r:id="rId53"/>
    <p:sldId id="311" r:id="rId54"/>
    <p:sldId id="312" r:id="rId55"/>
    <p:sldId id="309" r:id="rId56"/>
    <p:sldId id="313" r:id="rId57"/>
    <p:sldId id="301" r:id="rId5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74" autoAdjust="0"/>
    <p:restoredTop sz="94624" autoAdjust="0"/>
  </p:normalViewPr>
  <p:slideViewPr>
    <p:cSldViewPr>
      <p:cViewPr varScale="1">
        <p:scale>
          <a:sx n="72" d="100"/>
          <a:sy n="72" d="100"/>
        </p:scale>
        <p:origin x="1560" y="60"/>
      </p:cViewPr>
      <p:guideLst>
        <p:guide orient="horz" pos="2160"/>
        <p:guide pos="2880"/>
      </p:guideLst>
    </p:cSldViewPr>
  </p:slideViewPr>
  <p:outlineViewPr>
    <p:cViewPr>
      <p:scale>
        <a:sx n="33" d="100"/>
        <a:sy n="33" d="100"/>
      </p:scale>
      <p:origin x="0" y="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B0A65-53DA-4C7C-B414-32A888C744DC}" type="datetimeFigureOut">
              <a:rPr lang="de-DE" smtClean="0"/>
              <a:pPr/>
              <a:t>30.04.2021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41C0AC-8F55-4DAE-A0BC-1FCE0ED38F64}"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CD41C0AC-8F55-4DAE-A0BC-1FCE0ED38F64}" type="slidenum">
              <a:rPr lang="de-DE" smtClean="0"/>
              <a:pPr/>
              <a:t>20</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CD41C0AC-8F55-4DAE-A0BC-1FCE0ED38F64}" type="slidenum">
              <a:rPr lang="de-DE" smtClean="0"/>
              <a:pPr/>
              <a:t>39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0" name="Rechtwinkliges Dreieck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el 8"/>
          <p:cNvSpPr>
            <a:spLocks noGrp="1"/>
          </p:cNvSpPr>
          <p:nvPr>
            <p:ph type="ctrTitle"/>
          </p:nvPr>
        </p:nvSpPr>
        <p:spPr>
          <a:xfrm>
            <a:off x="685800" y="1752602"/>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de-DE"/>
              <a:t>Titelmasterformat durch Klicken bearbeiten</a:t>
            </a:r>
            <a:endParaRPr kumimoji="0" lang="en-US"/>
          </a:p>
        </p:txBody>
      </p:sp>
      <p:sp>
        <p:nvSpPr>
          <p:cNvPr id="17" name="Untertitel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de-DE"/>
              <a:t>Formatvorlage des Untertitelmasters durch Klicken bearbeiten</a:t>
            </a:r>
            <a:endParaRPr kumimoji="0" lang="en-US"/>
          </a:p>
        </p:txBody>
      </p:sp>
      <p:grpSp>
        <p:nvGrpSpPr>
          <p:cNvPr id="2" name="Gruppieren 1"/>
          <p:cNvGrpSpPr/>
          <p:nvPr/>
        </p:nvGrpSpPr>
        <p:grpSpPr>
          <a:xfrm>
            <a:off x="-3765" y="4953001"/>
            <a:ext cx="9147765" cy="1912088"/>
            <a:chOff x="-3765" y="4832896"/>
            <a:chExt cx="9147765" cy="2032192"/>
          </a:xfrm>
        </p:grpSpPr>
        <p:sp>
          <p:nvSpPr>
            <p:cNvPr id="7" name="Freihand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ihand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ihand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Gerade Verbindung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umsplatzhalter 29"/>
          <p:cNvSpPr>
            <a:spLocks noGrp="1"/>
          </p:cNvSpPr>
          <p:nvPr>
            <p:ph type="dt" sz="half" idx="10"/>
          </p:nvPr>
        </p:nvSpPr>
        <p:spPr/>
        <p:txBody>
          <a:bodyPr/>
          <a:lstStyle>
            <a:lvl1pPr>
              <a:defRPr>
                <a:solidFill>
                  <a:srgbClr val="FFFFFF"/>
                </a:solidFill>
              </a:defRPr>
            </a:lvl1pPr>
            <a:extLst/>
          </a:lstStyle>
          <a:p>
            <a:fld id="{5F03E034-3725-4CB4-ADB1-628B2558F148}" type="datetime1">
              <a:rPr lang="de-DE" smtClean="0"/>
              <a:pPr/>
              <a:t>30.04.2021</a:t>
            </a:fld>
            <a:endParaRPr lang="de-DE"/>
          </a:p>
        </p:txBody>
      </p:sp>
      <p:sp>
        <p:nvSpPr>
          <p:cNvPr id="19" name="Fußzeilenplatzhalter 18"/>
          <p:cNvSpPr>
            <a:spLocks noGrp="1"/>
          </p:cNvSpPr>
          <p:nvPr>
            <p:ph type="ftr" sz="quarter" idx="11"/>
          </p:nvPr>
        </p:nvSpPr>
        <p:spPr/>
        <p:txBody>
          <a:bodyPr/>
          <a:lstStyle>
            <a:lvl1pPr>
              <a:defRPr>
                <a:solidFill>
                  <a:schemeClr val="accent1">
                    <a:tint val="20000"/>
                  </a:schemeClr>
                </a:solidFill>
              </a:defRPr>
            </a:lvl1pPr>
            <a:extLst/>
          </a:lstStyle>
          <a:p>
            <a:endParaRPr lang="de-DE"/>
          </a:p>
        </p:txBody>
      </p:sp>
      <p:sp>
        <p:nvSpPr>
          <p:cNvPr id="27" name="Foliennummernplatzhalter 26"/>
          <p:cNvSpPr>
            <a:spLocks noGrp="1"/>
          </p:cNvSpPr>
          <p:nvPr>
            <p:ph type="sldNum" sz="quarter" idx="12"/>
          </p:nvPr>
        </p:nvSpPr>
        <p:spPr/>
        <p:txBody>
          <a:bodyPr/>
          <a:lstStyle>
            <a:lvl1pPr>
              <a:defRPr>
                <a:solidFill>
                  <a:srgbClr val="FFFFFF"/>
                </a:solidFill>
              </a:defRPr>
            </a:lvl1pPr>
            <a:extLst/>
          </a:lstStyle>
          <a:p>
            <a:fld id="{CC1FE270-934F-484D-B642-0173EA744B3C}" type="slidenum">
              <a:rPr lang="de-DE" smtClean="0"/>
              <a:pPr/>
              <a:t>‹Nr.›</a:t>
            </a:fld>
            <a:endParaRPr lang="de-DE"/>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457200" y="1481330"/>
            <a:ext cx="8229600" cy="4386071"/>
          </a:xfrm>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71D1503C-DA56-42F5-ABAA-A3643338D4C2}" type="datetime1">
              <a:rPr lang="de-DE" smtClean="0"/>
              <a:pPr/>
              <a:t>30.04.2021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C1FE270-934F-484D-B642-0173EA744B3C}" type="slidenum">
              <a:rPr lang="de-DE" smtClean="0"/>
              <a:pPr/>
              <a:t>‹Nr.›</a:t>
            </a:fld>
            <a:endParaRPr lang="de-D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44014" y="274641"/>
            <a:ext cx="1777471" cy="5592761"/>
          </a:xfrm>
        </p:spPr>
        <p:txBody>
          <a:bodyPr vert="eaVert"/>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457200" y="274641"/>
            <a:ext cx="6324600" cy="5592760"/>
          </a:xfrm>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B96FEA18-2746-431E-8A5E-FBE424A69774}" type="datetime1">
              <a:rPr lang="de-DE" smtClean="0"/>
              <a:pPr/>
              <a:t>30.04.2021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C1FE270-934F-484D-B642-0173EA744B3C}" type="slidenum">
              <a:rPr lang="de-DE" smtClean="0"/>
              <a:pPr/>
              <a:t>‹Nr.›</a:t>
            </a:fld>
            <a:endParaRPr lang="de-DE"/>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DCCD557C-7023-4C8B-872A-05FE6BEEE597}" type="datetime1">
              <a:rPr lang="de-DE" smtClean="0"/>
              <a:pPr/>
              <a:t>30.04.2021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C1FE270-934F-484D-B642-0173EA744B3C}" type="slidenum">
              <a:rPr lang="de-DE" smtClean="0"/>
              <a:pPr/>
              <a:t>‹Nr.›</a:t>
            </a:fld>
            <a:endParaRPr lang="de-DE"/>
          </a:p>
        </p:txBody>
      </p:sp>
      <p:sp>
        <p:nvSpPr>
          <p:cNvPr id="7" name="Titel 6"/>
          <p:cNvSpPr>
            <a:spLocks noGrp="1"/>
          </p:cNvSpPr>
          <p:nvPr>
            <p:ph type="title"/>
          </p:nvPr>
        </p:nvSpPr>
        <p:spPr/>
        <p:txBody>
          <a:bodyPr rtlCol="0"/>
          <a:lstStyle/>
          <a:p>
            <a:r>
              <a:rPr kumimoji="0" lang="de-DE"/>
              <a:t>Titelmasterformat durch Klicken bearbeiten</a:t>
            </a:r>
            <a:endParaRPr kumimoji="0"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Ref idx="1002">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de-DE"/>
              <a:t>Titelmasterformat durch Klicken bearbeiten</a:t>
            </a:r>
            <a:endParaRPr kumimoji="0" lang="en-US"/>
          </a:p>
        </p:txBody>
      </p:sp>
      <p:sp>
        <p:nvSpPr>
          <p:cNvPr id="3" name="Textplatzhalt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de-DE"/>
              <a:t>Textmasterformate durch Klicken bearbeiten</a:t>
            </a:r>
          </a:p>
        </p:txBody>
      </p:sp>
      <p:sp>
        <p:nvSpPr>
          <p:cNvPr id="4" name="Datumsplatzhalter 3"/>
          <p:cNvSpPr>
            <a:spLocks noGrp="1"/>
          </p:cNvSpPr>
          <p:nvPr>
            <p:ph type="dt" sz="half" idx="10"/>
          </p:nvPr>
        </p:nvSpPr>
        <p:spPr/>
        <p:txBody>
          <a:bodyPr/>
          <a:lstStyle/>
          <a:p>
            <a:fld id="{BAB86DF1-2FDD-4DC6-B532-5BDCEFA9C7FF}" type="datetime1">
              <a:rPr lang="de-DE" smtClean="0"/>
              <a:pPr/>
              <a:t>30.04.2021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C1FE270-934F-484D-B642-0173EA744B3C}" type="slidenum">
              <a:rPr lang="de-DE" smtClean="0"/>
              <a:pPr/>
              <a:t>‹Nr.›</a:t>
            </a:fld>
            <a:endParaRPr lang="de-DE"/>
          </a:p>
        </p:txBody>
      </p:sp>
      <p:sp>
        <p:nvSpPr>
          <p:cNvPr id="7" name="Eingekerbter Richtungspfeil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Eingekerbter Richtungspfeil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bg>
      <p:bgRef idx="1002">
        <a:schemeClr val="bg1"/>
      </p:bgRef>
    </p:b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Inhaltsplatzhalt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6DA44C62-F45D-49B8-9843-D10ECA85C51D}" type="datetime1">
              <a:rPr lang="de-DE" smtClean="0"/>
              <a:pPr/>
              <a:t>30.04.2021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C1FE270-934F-484D-B642-0173EA744B3C}" type="slidenum">
              <a:rPr lang="de-DE" smtClean="0"/>
              <a:pPr/>
              <a:t>‹Nr.›</a:t>
            </a:fld>
            <a:endParaRPr lang="de-DE"/>
          </a:p>
        </p:txBody>
      </p:sp>
      <p:sp>
        <p:nvSpPr>
          <p:cNvPr id="8" name="Titel 7"/>
          <p:cNvSpPr>
            <a:spLocks noGrp="1"/>
          </p:cNvSpPr>
          <p:nvPr>
            <p:ph type="title"/>
          </p:nvPr>
        </p:nvSpPr>
        <p:spPr/>
        <p:txBody>
          <a:bodyPr rtlCol="0"/>
          <a:lstStyle/>
          <a:p>
            <a:r>
              <a:rPr kumimoji="0" lang="de-DE"/>
              <a:t>Titelmasterformat durch Klicken bearbeiten</a:t>
            </a:r>
            <a:endParaRPr kumimoji="0"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9600" cy="1143000"/>
          </a:xfrm>
        </p:spPr>
        <p:txBody>
          <a:bodyPr anchor="ctr"/>
          <a:lstStyle>
            <a:lvl1pPr>
              <a:defRPr/>
            </a:lvl1pPr>
            <a:extLst/>
          </a:lstStyle>
          <a:p>
            <a:r>
              <a:rPr kumimoji="0" lang="de-DE"/>
              <a:t>Titelmasterformat durch Klicken bearbeiten</a:t>
            </a:r>
            <a:endParaRPr kumimoji="0" lang="en-US"/>
          </a:p>
        </p:txBody>
      </p:sp>
      <p:sp>
        <p:nvSpPr>
          <p:cNvPr id="3" name="Textplatzhalter 2"/>
          <p:cNvSpPr>
            <a:spLocks noGrp="1"/>
          </p:cNvSpPr>
          <p:nvPr>
            <p:ph type="body" idx="1"/>
          </p:nvPr>
        </p:nvSpPr>
        <p:spPr>
          <a:xfrm>
            <a:off x="457201"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a:t>Textmasterformate durch Klicken bearbeiten</a:t>
            </a:r>
          </a:p>
        </p:txBody>
      </p:sp>
      <p:sp>
        <p:nvSpPr>
          <p:cNvPr id="4" name="Textplatzhalt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a:t>Textmasterformate durch Klicken bearbeiten</a:t>
            </a:r>
          </a:p>
        </p:txBody>
      </p:sp>
      <p:sp>
        <p:nvSpPr>
          <p:cNvPr id="5" name="Inhaltsplatzhalter 4"/>
          <p:cNvSpPr>
            <a:spLocks noGrp="1"/>
          </p:cNvSpPr>
          <p:nvPr>
            <p:ph sz="quarter" idx="2"/>
          </p:nvPr>
        </p:nvSpPr>
        <p:spPr>
          <a:xfrm>
            <a:off x="457201"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Inhaltsplatzhalter 5"/>
          <p:cNvSpPr>
            <a:spLocks noGrp="1"/>
          </p:cNvSpPr>
          <p:nvPr>
            <p:ph sz="quarter" idx="4"/>
          </p:nvPr>
        </p:nvSpPr>
        <p:spPr>
          <a:xfrm>
            <a:off x="4645026"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Datumsplatzhalter 6"/>
          <p:cNvSpPr>
            <a:spLocks noGrp="1"/>
          </p:cNvSpPr>
          <p:nvPr>
            <p:ph type="dt" sz="half" idx="10"/>
          </p:nvPr>
        </p:nvSpPr>
        <p:spPr/>
        <p:txBody>
          <a:bodyPr/>
          <a:lstStyle/>
          <a:p>
            <a:fld id="{A607EF0B-1E51-4A9B-A821-5C6981B57DA1}" type="datetime1">
              <a:rPr lang="de-DE" smtClean="0"/>
              <a:pPr/>
              <a:t>30.04.2021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C1FE270-934F-484D-B642-0173EA744B3C}" type="slidenum">
              <a:rPr lang="de-DE" smtClean="0"/>
              <a:pPr/>
              <a:t>‹Nr.›</a:t>
            </a:fld>
            <a:endParaRPr lang="de-DE"/>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bg>
      <p:bgRef idx="1002">
        <a:schemeClr val="bg1"/>
      </p:bgRef>
    </p:bg>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9EE35200-5D11-4328-AEC6-3D89D8A65167}" type="datetime1">
              <a:rPr lang="de-DE" smtClean="0"/>
              <a:pPr/>
              <a:t>30.04.2021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C1FE270-934F-484D-B642-0173EA744B3C}" type="slidenum">
              <a:rPr lang="de-DE" smtClean="0"/>
              <a:pPr/>
              <a:t>‹Nr.›</a:t>
            </a:fld>
            <a:endParaRPr lang="de-DE"/>
          </a:p>
        </p:txBody>
      </p:sp>
      <p:sp>
        <p:nvSpPr>
          <p:cNvPr id="6" name="Titel 5"/>
          <p:cNvSpPr>
            <a:spLocks noGrp="1"/>
          </p:cNvSpPr>
          <p:nvPr>
            <p:ph type="title"/>
          </p:nvPr>
        </p:nvSpPr>
        <p:spPr/>
        <p:txBody>
          <a:bodyPr rtlCol="0"/>
          <a:lstStyle/>
          <a:p>
            <a:r>
              <a:rPr kumimoji="0" lang="de-DE"/>
              <a:t>Titelmasterformat durch Klicken bearbeiten</a:t>
            </a:r>
            <a:endParaRPr kumimoji="0"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532E555-0DA1-4830-A133-30D945AD61A5}" type="datetime1">
              <a:rPr lang="de-DE" smtClean="0"/>
              <a:pPr/>
              <a:t>30.04.2021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C1FE270-934F-484D-B642-0173EA744B3C}" type="slidenum">
              <a:rPr lang="de-DE" smtClean="0"/>
              <a:pPr/>
              <a:t>‹Nr.›</a:t>
            </a:fld>
            <a:endParaRPr lang="de-D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de-DE"/>
              <a:t>Titelmasterformat durch Klicken bearbeiten</a:t>
            </a:r>
            <a:endParaRPr kumimoji="0" lang="en-US"/>
          </a:p>
        </p:txBody>
      </p:sp>
      <p:sp>
        <p:nvSpPr>
          <p:cNvPr id="3" name="Textplatzhalt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de-DE"/>
              <a:t>Textmasterformate durch Klicken bearbeiten</a:t>
            </a:r>
          </a:p>
        </p:txBody>
      </p:sp>
      <p:sp>
        <p:nvSpPr>
          <p:cNvPr id="4" name="Inhaltsplatzhalt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a:xfrm>
            <a:off x="6727032" y="6407944"/>
            <a:ext cx="1920240" cy="365760"/>
          </a:xfrm>
        </p:spPr>
        <p:txBody>
          <a:bodyPr/>
          <a:lstStyle/>
          <a:p>
            <a:fld id="{52A94C36-75B4-4903-89C1-93B66331BE35}" type="datetime1">
              <a:rPr lang="de-DE" smtClean="0"/>
              <a:pPr/>
              <a:t>30.04.2021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C1FE270-934F-484D-B642-0173EA744B3C}" type="slidenum">
              <a:rPr lang="de-DE" smtClean="0"/>
              <a:pPr/>
              <a:t>‹Nr.›</a:t>
            </a:fld>
            <a:endParaRPr lang="de-DE"/>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2">
        <a:schemeClr val="bg1"/>
      </p:bgRef>
    </p:bg>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de-DE"/>
              <a:t>Textmasterformate durch Klicken bearbeiten</a:t>
            </a:r>
          </a:p>
        </p:txBody>
      </p:sp>
      <p:sp>
        <p:nvSpPr>
          <p:cNvPr id="3" name="Bildplatzhalt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de-DE"/>
              <a:t>Bild durch Klicken auf Symbol hinzufügen</a:t>
            </a:r>
            <a:endParaRPr kumimoji="0" lang="en-US" dirty="0"/>
          </a:p>
        </p:txBody>
      </p:sp>
      <p:sp>
        <p:nvSpPr>
          <p:cNvPr id="5" name="Datumsplatzhalter 4"/>
          <p:cNvSpPr>
            <a:spLocks noGrp="1"/>
          </p:cNvSpPr>
          <p:nvPr>
            <p:ph type="dt" sz="half" idx="10"/>
          </p:nvPr>
        </p:nvSpPr>
        <p:spPr/>
        <p:txBody>
          <a:bodyPr/>
          <a:lstStyle>
            <a:lvl1pPr>
              <a:defRPr>
                <a:solidFill>
                  <a:schemeClr val="tx1"/>
                </a:solidFill>
              </a:defRPr>
            </a:lvl1pPr>
            <a:extLst/>
          </a:lstStyle>
          <a:p>
            <a:fld id="{F73230FF-C58B-402A-B5F2-70118C9CF32A}" type="datetime1">
              <a:rPr lang="de-DE" smtClean="0"/>
              <a:pPr/>
              <a:t>30.04.2021</a:t>
            </a:fld>
            <a:endParaRPr lang="de-DE"/>
          </a:p>
        </p:txBody>
      </p:sp>
      <p:sp>
        <p:nvSpPr>
          <p:cNvPr id="6" name="Fußzeilenplatzhalter 5"/>
          <p:cNvSpPr>
            <a:spLocks noGrp="1"/>
          </p:cNvSpPr>
          <p:nvPr>
            <p:ph type="ftr" sz="quarter" idx="11"/>
          </p:nvPr>
        </p:nvSpPr>
        <p:spPr>
          <a:xfrm>
            <a:off x="4380073" y="6407945"/>
            <a:ext cx="2350681" cy="365125"/>
          </a:xfrm>
        </p:spPr>
        <p:txBody>
          <a:bodyPr/>
          <a:lstStyle>
            <a:lvl1pPr>
              <a:defRPr>
                <a:solidFill>
                  <a:schemeClr val="tx1"/>
                </a:solidFill>
              </a:defRPr>
            </a:lvl1pPr>
            <a:extLst/>
          </a:lstStyle>
          <a:p>
            <a:endParaRPr lang="de-DE"/>
          </a:p>
        </p:txBody>
      </p:sp>
      <p:sp>
        <p:nvSpPr>
          <p:cNvPr id="7" name="Foliennummernplatzhalter 6"/>
          <p:cNvSpPr>
            <a:spLocks noGrp="1"/>
          </p:cNvSpPr>
          <p:nvPr>
            <p:ph type="sldNum" sz="quarter" idx="12"/>
          </p:nvPr>
        </p:nvSpPr>
        <p:spPr/>
        <p:txBody>
          <a:bodyPr/>
          <a:lstStyle>
            <a:lvl1pPr>
              <a:defRPr>
                <a:solidFill>
                  <a:schemeClr val="tx1"/>
                </a:solidFill>
              </a:defRPr>
            </a:lvl1pPr>
            <a:extLst/>
          </a:lstStyle>
          <a:p>
            <a:fld id="{CC1FE270-934F-484D-B642-0173EA744B3C}" type="slidenum">
              <a:rPr lang="de-DE" smtClean="0"/>
              <a:pPr/>
              <a:t>‹Nr.›</a:t>
            </a:fld>
            <a:endParaRPr lang="de-DE"/>
          </a:p>
        </p:txBody>
      </p:sp>
      <p:sp>
        <p:nvSpPr>
          <p:cNvPr id="2" name="Titel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de-DE"/>
              <a:t>Titelmasterformat durch Klicken bearbeiten</a:t>
            </a:r>
            <a:endParaRPr kumimoji="0" lang="en-US"/>
          </a:p>
        </p:txBody>
      </p:sp>
      <p:sp>
        <p:nvSpPr>
          <p:cNvPr id="8" name="Freihandform 7"/>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ihand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htwinkliges Dreieck 9"/>
          <p:cNvSpPr>
            <a:spLocks/>
          </p:cNvSpPr>
          <p:nvPr/>
        </p:nvSpPr>
        <p:spPr bwMode="auto">
          <a:xfrm>
            <a:off x="-6043" y="5791254"/>
            <a:ext cx="3402315"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Gerade Verbindung 10"/>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Eingekerbter Richtungspfeil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Eingekerbter Richtungspfeil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ihandform 12"/>
          <p:cNvSpPr>
            <a:spLocks/>
          </p:cNvSpPr>
          <p:nvPr/>
        </p:nvSpPr>
        <p:spPr bwMode="auto">
          <a:xfrm>
            <a:off x="499273" y="5944937"/>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ihand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echtwinkliges Dreieck 13"/>
          <p:cNvSpPr>
            <a:spLocks/>
          </p:cNvSpPr>
          <p:nvPr/>
        </p:nvSpPr>
        <p:spPr bwMode="auto">
          <a:xfrm>
            <a:off x="-6043" y="5791254"/>
            <a:ext cx="3402315"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Gerade Verbindung 14"/>
          <p:cNvCxnSpPr/>
          <p:nvPr/>
        </p:nvCxnSpPr>
        <p:spPr>
          <a:xfrm>
            <a:off x="-9237"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elplatzhalt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de-DE"/>
              <a:t>Titelmasterformat durch Klicken bearbeiten</a:t>
            </a:r>
            <a:endParaRPr kumimoji="0" lang="en-US"/>
          </a:p>
        </p:txBody>
      </p:sp>
      <p:sp>
        <p:nvSpPr>
          <p:cNvPr id="30" name="Textplatzhalter 29"/>
          <p:cNvSpPr>
            <a:spLocks noGrp="1"/>
          </p:cNvSpPr>
          <p:nvPr>
            <p:ph type="body" idx="1"/>
          </p:nvPr>
        </p:nvSpPr>
        <p:spPr>
          <a:xfrm>
            <a:off x="457200" y="1481329"/>
            <a:ext cx="8229600" cy="4525963"/>
          </a:xfrm>
          <a:prstGeom prst="rect">
            <a:avLst/>
          </a:prstGeom>
        </p:spPr>
        <p:txBody>
          <a:bodyPr vert="horz">
            <a:normAutofit/>
          </a:bodyPr>
          <a:lstStyle/>
          <a:p>
            <a:pPr lvl="0" eaLnBrk="1" latinLnBrk="0" hangingPunct="1"/>
            <a:r>
              <a:rPr kumimoji="0" lang="de-DE"/>
              <a:t>Textmasterformate durch Klicken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0" name="Datumsplatzhalt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576A2FA-4E61-479C-976B-F410C2E73F43}" type="datetime1">
              <a:rPr lang="de-DE" smtClean="0"/>
              <a:pPr/>
              <a:t>30.04.2021</a:t>
            </a:fld>
            <a:endParaRPr lang="de-DE"/>
          </a:p>
        </p:txBody>
      </p:sp>
      <p:sp>
        <p:nvSpPr>
          <p:cNvPr id="22" name="Fußzeilenplatzhalter 21"/>
          <p:cNvSpPr>
            <a:spLocks noGrp="1"/>
          </p:cNvSpPr>
          <p:nvPr>
            <p:ph type="ftr" sz="quarter" idx="3"/>
          </p:nvPr>
        </p:nvSpPr>
        <p:spPr>
          <a:xfrm>
            <a:off x="4380073" y="6407945"/>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de-DE"/>
          </a:p>
        </p:txBody>
      </p:sp>
      <p:sp>
        <p:nvSpPr>
          <p:cNvPr id="18" name="Foliennummernplatzhalter 17"/>
          <p:cNvSpPr>
            <a:spLocks noGrp="1"/>
          </p:cNvSpPr>
          <p:nvPr>
            <p:ph type="sldNum" sz="quarter" idx="4"/>
          </p:nvPr>
        </p:nvSpPr>
        <p:spPr>
          <a:xfrm>
            <a:off x="8647272" y="6407945"/>
            <a:ext cx="365760" cy="365125"/>
          </a:xfrm>
          <a:prstGeom prst="rect">
            <a:avLst/>
          </a:prstGeom>
        </p:spPr>
        <p:txBody>
          <a:bodyPr vert="horz" anchor="b"/>
          <a:lstStyle>
            <a:lvl1pPr algn="r" eaLnBrk="1" latinLnBrk="0" hangingPunct="1">
              <a:defRPr kumimoji="0" sz="1000" b="0">
                <a:solidFill>
                  <a:schemeClr val="tx1"/>
                </a:solidFill>
              </a:defRPr>
            </a:lvl1pPr>
            <a:extLst/>
          </a:lstStyle>
          <a:p>
            <a:fld id="{CC1FE270-934F-484D-B642-0173EA744B3C}"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51520" y="1340768"/>
            <a:ext cx="8712968" cy="648073"/>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r>
              <a:rPr lang="de-DE" sz="6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de-DE" sz="3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„Wir heißen unsere Ziegen willkommen“</a:t>
            </a:r>
            <a:endParaRPr lang="de-DE" sz="6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Untertitel 2"/>
          <p:cNvSpPr>
            <a:spLocks noGrp="1"/>
          </p:cNvSpPr>
          <p:nvPr>
            <p:ph type="subTitle" idx="1"/>
          </p:nvPr>
        </p:nvSpPr>
        <p:spPr>
          <a:xfrm>
            <a:off x="683568" y="2420888"/>
            <a:ext cx="7772400" cy="2160239"/>
          </a:xfrm>
        </p:spPr>
        <p:txBody>
          <a:bodyPr>
            <a:normAutofit/>
          </a:bodyPr>
          <a:lstStyle/>
          <a:p>
            <a:pPr algn="ctr"/>
            <a:r>
              <a:rPr lang="de-DE" sz="2000" dirty="0"/>
              <a:t>Ablauf meines Projektes innerhalb einem Jahr in der sozialpädagogischen Familienwohngruppe Göttelborn</a:t>
            </a:r>
          </a:p>
          <a:p>
            <a:pPr algn="ctr"/>
            <a:endParaRPr lang="de-DE" sz="2000" dirty="0"/>
          </a:p>
          <a:p>
            <a:pPr algn="ctr"/>
            <a:endParaRPr lang="de-DE" sz="2000" dirty="0"/>
          </a:p>
          <a:p>
            <a:pPr algn="ctr"/>
            <a:r>
              <a:rPr lang="de-DE" sz="2000" dirty="0"/>
              <a:t>Marie-Celine Schmidt, Erzieherin im Anerkennungsjahr</a:t>
            </a:r>
          </a:p>
        </p:txBody>
      </p:sp>
      <p:sp>
        <p:nvSpPr>
          <p:cNvPr id="4" name="Rechteck 3"/>
          <p:cNvSpPr/>
          <p:nvPr/>
        </p:nvSpPr>
        <p:spPr>
          <a:xfrm>
            <a:off x="2339752" y="404664"/>
            <a:ext cx="4403770"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de-DE"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Mein Projekt</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IMG_9842.JPG"/>
          <p:cNvPicPr>
            <a:picLocks noChangeAspect="1"/>
          </p:cNvPicPr>
          <p:nvPr/>
        </p:nvPicPr>
        <p:blipFill>
          <a:blip r:embed="rId2" cstate="print"/>
          <a:stretch>
            <a:fillRect/>
          </a:stretch>
        </p:blipFill>
        <p:spPr>
          <a:xfrm rot="5400000">
            <a:off x="4180519" y="1876265"/>
            <a:ext cx="5436098" cy="4077073"/>
          </a:xfrm>
          <a:prstGeom prst="rect">
            <a:avLst/>
          </a:prstGeom>
          <a:effectLst>
            <a:softEdge rad="127000"/>
          </a:effectLst>
        </p:spPr>
      </p:pic>
      <p:pic>
        <p:nvPicPr>
          <p:cNvPr id="4" name="Grafik 3" descr="IMG_9844.JPG"/>
          <p:cNvPicPr>
            <a:picLocks noChangeAspect="1"/>
          </p:cNvPicPr>
          <p:nvPr/>
        </p:nvPicPr>
        <p:blipFill>
          <a:blip r:embed="rId3" cstate="print"/>
          <a:stretch>
            <a:fillRect/>
          </a:stretch>
        </p:blipFill>
        <p:spPr>
          <a:xfrm rot="5400000">
            <a:off x="-426556" y="938724"/>
            <a:ext cx="5424605" cy="4068453"/>
          </a:xfrm>
          <a:prstGeom prst="rect">
            <a:avLst/>
          </a:prstGeom>
          <a:effectLst>
            <a:softEdge rad="127000"/>
          </a:effectLst>
        </p:spPr>
      </p:pic>
      <p:sp>
        <p:nvSpPr>
          <p:cNvPr id="5" name="Textfeld 4"/>
          <p:cNvSpPr txBox="1"/>
          <p:nvPr/>
        </p:nvSpPr>
        <p:spPr>
          <a:xfrm>
            <a:off x="4860032" y="404664"/>
            <a:ext cx="3888432" cy="646331"/>
          </a:xfrm>
          <a:prstGeom prst="rect">
            <a:avLst/>
          </a:prstGeom>
          <a:noFill/>
        </p:spPr>
        <p:txBody>
          <a:bodyPr wrap="square" rtlCol="0">
            <a:spAutoFit/>
          </a:bodyPr>
          <a:lstStyle/>
          <a:p>
            <a:pPr algn="ctr"/>
            <a:r>
              <a:rPr lang="de-DE" dirty="0"/>
              <a:t>Sie waren so zutraulich, dass man sie streicheln konnte.</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IMG_0453.JPG"/>
          <p:cNvPicPr>
            <a:picLocks noChangeAspect="1"/>
          </p:cNvPicPr>
          <p:nvPr/>
        </p:nvPicPr>
        <p:blipFill>
          <a:blip r:embed="rId2" cstate="print"/>
          <a:stretch>
            <a:fillRect/>
          </a:stretch>
        </p:blipFill>
        <p:spPr>
          <a:xfrm rot="5400000">
            <a:off x="-336546" y="1928833"/>
            <a:ext cx="5280587" cy="3960440"/>
          </a:xfrm>
          <a:prstGeom prst="rect">
            <a:avLst/>
          </a:prstGeom>
          <a:effectLst>
            <a:softEdge rad="127000"/>
          </a:effectLst>
        </p:spPr>
      </p:pic>
      <p:pic>
        <p:nvPicPr>
          <p:cNvPr id="4" name="Grafik 3" descr="IMG_0454.JPG"/>
          <p:cNvPicPr>
            <a:picLocks noChangeAspect="1"/>
          </p:cNvPicPr>
          <p:nvPr/>
        </p:nvPicPr>
        <p:blipFill>
          <a:blip r:embed="rId3" cstate="print"/>
          <a:stretch>
            <a:fillRect/>
          </a:stretch>
        </p:blipFill>
        <p:spPr>
          <a:xfrm rot="5400000">
            <a:off x="4268966" y="1931834"/>
            <a:ext cx="5304591" cy="3978444"/>
          </a:xfrm>
          <a:prstGeom prst="rect">
            <a:avLst/>
          </a:prstGeom>
          <a:effectLst>
            <a:softEdge rad="127000"/>
          </a:effectLst>
        </p:spPr>
      </p:pic>
      <p:sp>
        <p:nvSpPr>
          <p:cNvPr id="6" name="Textfeld 5"/>
          <p:cNvSpPr txBox="1"/>
          <p:nvPr/>
        </p:nvSpPr>
        <p:spPr>
          <a:xfrm>
            <a:off x="611560" y="260648"/>
            <a:ext cx="7776864" cy="923330"/>
          </a:xfrm>
          <a:prstGeom prst="rect">
            <a:avLst/>
          </a:prstGeom>
          <a:noFill/>
        </p:spPr>
        <p:txBody>
          <a:bodyPr wrap="square" rtlCol="0">
            <a:spAutoFit/>
          </a:bodyPr>
          <a:lstStyle/>
          <a:p>
            <a:pPr algn="ctr"/>
            <a:r>
              <a:rPr lang="de-DE" dirty="0"/>
              <a:t>Im November 2020 machten wir einen Ausflug in den Wildpark nach Saarbrücken. Wir durften dort in das Gehege der Ziegen und die Tiere streicheln.</a:t>
            </a:r>
          </a:p>
        </p:txBody>
      </p:sp>
      <p:sp>
        <p:nvSpPr>
          <p:cNvPr id="8" name="Abgerundetes Rechteck 7"/>
          <p:cNvSpPr/>
          <p:nvPr/>
        </p:nvSpPr>
        <p:spPr>
          <a:xfrm>
            <a:off x="3059832" y="3356992"/>
            <a:ext cx="288032" cy="28803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IMG_0467.JPG"/>
          <p:cNvPicPr>
            <a:picLocks noChangeAspect="1"/>
          </p:cNvPicPr>
          <p:nvPr/>
        </p:nvPicPr>
        <p:blipFill>
          <a:blip r:embed="rId2" cstate="print"/>
          <a:stretch>
            <a:fillRect/>
          </a:stretch>
        </p:blipFill>
        <p:spPr>
          <a:xfrm rot="5400000">
            <a:off x="2639785" y="3056959"/>
            <a:ext cx="3936437" cy="2952328"/>
          </a:xfrm>
          <a:prstGeom prst="rect">
            <a:avLst/>
          </a:prstGeom>
          <a:effectLst>
            <a:softEdge rad="127000"/>
          </a:effectLst>
        </p:spPr>
      </p:pic>
      <p:pic>
        <p:nvPicPr>
          <p:cNvPr id="5" name="Grafik 4" descr="IMG_0463.JPG"/>
          <p:cNvPicPr>
            <a:picLocks noChangeAspect="1"/>
          </p:cNvPicPr>
          <p:nvPr/>
        </p:nvPicPr>
        <p:blipFill>
          <a:blip r:embed="rId3" cstate="print"/>
          <a:stretch>
            <a:fillRect/>
          </a:stretch>
        </p:blipFill>
        <p:spPr>
          <a:xfrm rot="5400000">
            <a:off x="5517105" y="971727"/>
            <a:ext cx="3960440" cy="2970330"/>
          </a:xfrm>
          <a:prstGeom prst="rect">
            <a:avLst/>
          </a:prstGeom>
          <a:effectLst>
            <a:softEdge rad="127000"/>
          </a:effectLst>
        </p:spPr>
      </p:pic>
      <p:pic>
        <p:nvPicPr>
          <p:cNvPr id="6" name="Grafik 5" descr="IMG_0462.JPG"/>
          <p:cNvPicPr>
            <a:picLocks noChangeAspect="1"/>
          </p:cNvPicPr>
          <p:nvPr/>
        </p:nvPicPr>
        <p:blipFill>
          <a:blip r:embed="rId4" cstate="print"/>
          <a:stretch>
            <a:fillRect/>
          </a:stretch>
        </p:blipFill>
        <p:spPr>
          <a:xfrm rot="5400000">
            <a:off x="-318459" y="902634"/>
            <a:ext cx="3983765" cy="2987824"/>
          </a:xfrm>
          <a:prstGeom prst="rect">
            <a:avLst/>
          </a:prstGeom>
          <a:effectLst>
            <a:softEdge rad="127000"/>
          </a:effectLst>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AJAV2810.JPG"/>
          <p:cNvPicPr>
            <a:picLocks noChangeAspect="1"/>
          </p:cNvPicPr>
          <p:nvPr/>
        </p:nvPicPr>
        <p:blipFill>
          <a:blip r:embed="rId2" cstate="print"/>
          <a:stretch>
            <a:fillRect/>
          </a:stretch>
        </p:blipFill>
        <p:spPr>
          <a:xfrm>
            <a:off x="557553" y="1052737"/>
            <a:ext cx="3618403" cy="4824536"/>
          </a:xfrm>
          <a:prstGeom prst="rect">
            <a:avLst/>
          </a:prstGeom>
          <a:effectLst>
            <a:softEdge rad="127000"/>
          </a:effectLst>
        </p:spPr>
      </p:pic>
      <p:pic>
        <p:nvPicPr>
          <p:cNvPr id="3" name="Grafik 2" descr="CZXQ3738.JPG"/>
          <p:cNvPicPr>
            <a:picLocks noChangeAspect="1"/>
          </p:cNvPicPr>
          <p:nvPr/>
        </p:nvPicPr>
        <p:blipFill>
          <a:blip r:embed="rId3" cstate="print"/>
          <a:stretch>
            <a:fillRect/>
          </a:stretch>
        </p:blipFill>
        <p:spPr>
          <a:xfrm>
            <a:off x="4860033" y="1052737"/>
            <a:ext cx="3633868" cy="4845157"/>
          </a:xfrm>
          <a:prstGeom prst="rect">
            <a:avLst/>
          </a:prstGeom>
          <a:effectLst>
            <a:softEdge rad="127000"/>
          </a:effectLst>
        </p:spPr>
      </p:pic>
      <p:sp>
        <p:nvSpPr>
          <p:cNvPr id="4" name="Textfeld 3"/>
          <p:cNvSpPr txBox="1"/>
          <p:nvPr/>
        </p:nvSpPr>
        <p:spPr>
          <a:xfrm>
            <a:off x="1619672" y="404664"/>
            <a:ext cx="5616624" cy="400110"/>
          </a:xfrm>
          <a:prstGeom prst="rect">
            <a:avLst/>
          </a:prstGeom>
          <a:noFill/>
        </p:spPr>
        <p:txBody>
          <a:bodyPr wrap="square" rtlCol="0">
            <a:spAutoFit/>
          </a:bodyPr>
          <a:lstStyle/>
          <a:p>
            <a:pPr algn="ctr"/>
            <a:r>
              <a:rPr lang="de-DE" sz="2000" dirty="0"/>
              <a:t>Im Januar 2021 begann der Bau des Stalls.</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IMG_1953.JPG"/>
          <p:cNvPicPr>
            <a:picLocks noChangeAspect="1"/>
          </p:cNvPicPr>
          <p:nvPr/>
        </p:nvPicPr>
        <p:blipFill>
          <a:blip r:embed="rId2" cstate="print"/>
          <a:stretch>
            <a:fillRect/>
          </a:stretch>
        </p:blipFill>
        <p:spPr>
          <a:xfrm>
            <a:off x="179512" y="476672"/>
            <a:ext cx="4416491" cy="3312368"/>
          </a:xfrm>
          <a:prstGeom prst="rect">
            <a:avLst/>
          </a:prstGeom>
          <a:effectLst>
            <a:softEdge rad="127000"/>
          </a:effectLst>
        </p:spPr>
      </p:pic>
      <p:pic>
        <p:nvPicPr>
          <p:cNvPr id="5" name="Grafik 4" descr="IMG_1954.JPG"/>
          <p:cNvPicPr>
            <a:picLocks noChangeAspect="1"/>
          </p:cNvPicPr>
          <p:nvPr/>
        </p:nvPicPr>
        <p:blipFill>
          <a:blip r:embed="rId3" cstate="print"/>
          <a:stretch>
            <a:fillRect/>
          </a:stretch>
        </p:blipFill>
        <p:spPr>
          <a:xfrm>
            <a:off x="4499992" y="3068960"/>
            <a:ext cx="4440493" cy="3330370"/>
          </a:xfrm>
          <a:prstGeom prst="rect">
            <a:avLst/>
          </a:prstGeom>
          <a:effectLst>
            <a:softEdge rad="127000"/>
          </a:effec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DRRK5790.JPG"/>
          <p:cNvPicPr>
            <a:picLocks noChangeAspect="1"/>
          </p:cNvPicPr>
          <p:nvPr/>
        </p:nvPicPr>
        <p:blipFill>
          <a:blip r:embed="rId2" cstate="print"/>
          <a:stretch>
            <a:fillRect/>
          </a:stretch>
        </p:blipFill>
        <p:spPr>
          <a:xfrm>
            <a:off x="539552" y="404664"/>
            <a:ext cx="3888432" cy="5184577"/>
          </a:xfrm>
          <a:prstGeom prst="rect">
            <a:avLst/>
          </a:prstGeom>
          <a:effectLst>
            <a:softEdge rad="127000"/>
          </a:effectLst>
        </p:spPr>
      </p:pic>
      <p:pic>
        <p:nvPicPr>
          <p:cNvPr id="3" name="Grafik 2" descr="GIXM0863.JPG"/>
          <p:cNvPicPr>
            <a:picLocks noChangeAspect="1"/>
          </p:cNvPicPr>
          <p:nvPr/>
        </p:nvPicPr>
        <p:blipFill>
          <a:blip r:embed="rId3" cstate="print"/>
          <a:stretch>
            <a:fillRect/>
          </a:stretch>
        </p:blipFill>
        <p:spPr>
          <a:xfrm>
            <a:off x="4716016" y="1148748"/>
            <a:ext cx="3903899" cy="5205197"/>
          </a:xfrm>
          <a:prstGeom prst="rect">
            <a:avLst/>
          </a:prstGeom>
          <a:effectLst>
            <a:softEdge rad="127000"/>
          </a:effec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DHBC1026.JPG"/>
          <p:cNvPicPr>
            <a:picLocks noChangeAspect="1"/>
          </p:cNvPicPr>
          <p:nvPr/>
        </p:nvPicPr>
        <p:blipFill>
          <a:blip r:embed="rId2" cstate="print"/>
          <a:stretch>
            <a:fillRect/>
          </a:stretch>
        </p:blipFill>
        <p:spPr>
          <a:xfrm>
            <a:off x="251520" y="260648"/>
            <a:ext cx="4176464" cy="5568618"/>
          </a:xfrm>
          <a:prstGeom prst="rect">
            <a:avLst/>
          </a:prstGeom>
          <a:effectLst>
            <a:softEdge rad="127000"/>
          </a:effectLst>
        </p:spPr>
      </p:pic>
      <p:pic>
        <p:nvPicPr>
          <p:cNvPr id="5" name="Grafik 4" descr="PIPS2979.JPG"/>
          <p:cNvPicPr>
            <a:picLocks noChangeAspect="1"/>
          </p:cNvPicPr>
          <p:nvPr/>
        </p:nvPicPr>
        <p:blipFill>
          <a:blip r:embed="rId3" cstate="print"/>
          <a:stretch>
            <a:fillRect/>
          </a:stretch>
        </p:blipFill>
        <p:spPr>
          <a:xfrm>
            <a:off x="4842030" y="1196752"/>
            <a:ext cx="4083919" cy="5445224"/>
          </a:xfrm>
          <a:prstGeom prst="rect">
            <a:avLst/>
          </a:prstGeom>
          <a:effectLst>
            <a:softEdge rad="127000"/>
          </a:effectLst>
        </p:spPr>
      </p:pic>
      <p:sp>
        <p:nvSpPr>
          <p:cNvPr id="6" name="Textfeld 5"/>
          <p:cNvSpPr txBox="1"/>
          <p:nvPr/>
        </p:nvSpPr>
        <p:spPr>
          <a:xfrm>
            <a:off x="4716016" y="404665"/>
            <a:ext cx="3600400" cy="646331"/>
          </a:xfrm>
          <a:prstGeom prst="rect">
            <a:avLst/>
          </a:prstGeom>
          <a:noFill/>
        </p:spPr>
        <p:txBody>
          <a:bodyPr wrap="square" rtlCol="0">
            <a:spAutoFit/>
          </a:bodyPr>
          <a:lstStyle/>
          <a:p>
            <a:pPr algn="ctr"/>
            <a:r>
              <a:rPr lang="de-DE" dirty="0"/>
              <a:t>Nach und nach wurde die Wandverkleidung befestigt.</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DCEC8060.JPG"/>
          <p:cNvPicPr>
            <a:picLocks noChangeAspect="1"/>
          </p:cNvPicPr>
          <p:nvPr/>
        </p:nvPicPr>
        <p:blipFill>
          <a:blip r:embed="rId2" cstate="print"/>
          <a:stretch>
            <a:fillRect/>
          </a:stretch>
        </p:blipFill>
        <p:spPr>
          <a:xfrm>
            <a:off x="4860033" y="1268761"/>
            <a:ext cx="3942439" cy="5256584"/>
          </a:xfrm>
          <a:prstGeom prst="rect">
            <a:avLst/>
          </a:prstGeom>
          <a:effectLst>
            <a:softEdge rad="127000"/>
          </a:effectLst>
        </p:spPr>
      </p:pic>
      <p:pic>
        <p:nvPicPr>
          <p:cNvPr id="3" name="Grafik 2" descr="GLDZ9620.JPG"/>
          <p:cNvPicPr>
            <a:picLocks noChangeAspect="1"/>
          </p:cNvPicPr>
          <p:nvPr/>
        </p:nvPicPr>
        <p:blipFill>
          <a:blip r:embed="rId3" cstate="print"/>
          <a:stretch>
            <a:fillRect/>
          </a:stretch>
        </p:blipFill>
        <p:spPr>
          <a:xfrm>
            <a:off x="395536" y="332656"/>
            <a:ext cx="3888432" cy="5184576"/>
          </a:xfrm>
          <a:prstGeom prst="rect">
            <a:avLst/>
          </a:prstGeom>
          <a:effectLst>
            <a:softEdge rad="127000"/>
          </a:effectLst>
        </p:spPr>
      </p:pic>
      <p:sp>
        <p:nvSpPr>
          <p:cNvPr id="4" name="Textfeld 3"/>
          <p:cNvSpPr txBox="1"/>
          <p:nvPr/>
        </p:nvSpPr>
        <p:spPr>
          <a:xfrm>
            <a:off x="4644008" y="404665"/>
            <a:ext cx="3744416" cy="646331"/>
          </a:xfrm>
          <a:prstGeom prst="rect">
            <a:avLst/>
          </a:prstGeom>
          <a:noFill/>
        </p:spPr>
        <p:txBody>
          <a:bodyPr wrap="square" rtlCol="0">
            <a:spAutoFit/>
          </a:bodyPr>
          <a:lstStyle/>
          <a:p>
            <a:pPr algn="ctr"/>
            <a:r>
              <a:rPr lang="de-DE" dirty="0"/>
              <a:t>Auch die Kinder halfen immer tatkräftig mit.</a:t>
            </a:r>
          </a:p>
        </p:txBody>
      </p:sp>
      <p:sp>
        <p:nvSpPr>
          <p:cNvPr id="7" name="Ellipse 6"/>
          <p:cNvSpPr/>
          <p:nvPr/>
        </p:nvSpPr>
        <p:spPr>
          <a:xfrm>
            <a:off x="2051720" y="3140968"/>
            <a:ext cx="216024" cy="216024"/>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192.JPG"/>
          <p:cNvPicPr>
            <a:picLocks noChangeAspect="1"/>
          </p:cNvPicPr>
          <p:nvPr/>
        </p:nvPicPr>
        <p:blipFill>
          <a:blip r:embed="rId2" cstate="print"/>
          <a:stretch>
            <a:fillRect/>
          </a:stretch>
        </p:blipFill>
        <p:spPr>
          <a:xfrm rot="5400000">
            <a:off x="-423554" y="935724"/>
            <a:ext cx="5400601" cy="4050451"/>
          </a:xfrm>
          <a:prstGeom prst="rect">
            <a:avLst/>
          </a:prstGeom>
          <a:effectLst>
            <a:softEdge rad="127000"/>
          </a:effectLst>
        </p:spPr>
      </p:pic>
      <p:pic>
        <p:nvPicPr>
          <p:cNvPr id="3" name="Grafik 2" descr="IMG_2207.JPG"/>
          <p:cNvPicPr>
            <a:picLocks noChangeAspect="1"/>
          </p:cNvPicPr>
          <p:nvPr/>
        </p:nvPicPr>
        <p:blipFill>
          <a:blip r:embed="rId3" cstate="print"/>
          <a:stretch>
            <a:fillRect/>
          </a:stretch>
        </p:blipFill>
        <p:spPr>
          <a:xfrm rot="5400000">
            <a:off x="4283968" y="1988840"/>
            <a:ext cx="5184576" cy="3888432"/>
          </a:xfrm>
          <a:prstGeom prst="rect">
            <a:avLst/>
          </a:prstGeom>
          <a:effectLst>
            <a:softEdge rad="127000"/>
          </a:effec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QCDQ8371.JPG"/>
          <p:cNvPicPr>
            <a:picLocks noChangeAspect="1"/>
          </p:cNvPicPr>
          <p:nvPr/>
        </p:nvPicPr>
        <p:blipFill>
          <a:blip r:embed="rId2" cstate="print"/>
          <a:stretch>
            <a:fillRect/>
          </a:stretch>
        </p:blipFill>
        <p:spPr>
          <a:xfrm>
            <a:off x="539552" y="980728"/>
            <a:ext cx="3726415" cy="4968552"/>
          </a:xfrm>
          <a:prstGeom prst="rect">
            <a:avLst/>
          </a:prstGeom>
          <a:effectLst>
            <a:softEdge rad="127000"/>
          </a:effectLst>
        </p:spPr>
      </p:pic>
      <p:sp>
        <p:nvSpPr>
          <p:cNvPr id="4" name="Textfeld 3"/>
          <p:cNvSpPr txBox="1"/>
          <p:nvPr/>
        </p:nvSpPr>
        <p:spPr>
          <a:xfrm>
            <a:off x="179512" y="476672"/>
            <a:ext cx="4788024" cy="369332"/>
          </a:xfrm>
          <a:prstGeom prst="rect">
            <a:avLst/>
          </a:prstGeom>
          <a:noFill/>
        </p:spPr>
        <p:txBody>
          <a:bodyPr wrap="square" rtlCol="0">
            <a:spAutoFit/>
          </a:bodyPr>
          <a:lstStyle/>
          <a:p>
            <a:pPr algn="ctr"/>
            <a:r>
              <a:rPr lang="de-DE" dirty="0"/>
              <a:t>Endlich war die Wandverkleidung fertig.</a:t>
            </a:r>
          </a:p>
        </p:txBody>
      </p:sp>
      <p:pic>
        <p:nvPicPr>
          <p:cNvPr id="5" name="Grafik 4" descr="DRIY3538.JPG"/>
          <p:cNvPicPr>
            <a:picLocks noChangeAspect="1"/>
          </p:cNvPicPr>
          <p:nvPr/>
        </p:nvPicPr>
        <p:blipFill>
          <a:blip r:embed="rId3" cstate="print"/>
          <a:stretch>
            <a:fillRect/>
          </a:stretch>
        </p:blipFill>
        <p:spPr>
          <a:xfrm>
            <a:off x="5004049" y="332656"/>
            <a:ext cx="3726415" cy="4968552"/>
          </a:xfrm>
          <a:prstGeom prst="rect">
            <a:avLst/>
          </a:prstGeom>
          <a:effectLst>
            <a:softEdge rad="127000"/>
          </a:effectLst>
        </p:spPr>
      </p:pic>
      <p:sp>
        <p:nvSpPr>
          <p:cNvPr id="6" name="Textfeld 5"/>
          <p:cNvSpPr txBox="1"/>
          <p:nvPr/>
        </p:nvSpPr>
        <p:spPr>
          <a:xfrm>
            <a:off x="4860032" y="5517232"/>
            <a:ext cx="4032448" cy="369332"/>
          </a:xfrm>
          <a:prstGeom prst="rect">
            <a:avLst/>
          </a:prstGeom>
          <a:noFill/>
        </p:spPr>
        <p:txBody>
          <a:bodyPr wrap="square" rtlCol="0">
            <a:spAutoFit/>
          </a:bodyPr>
          <a:lstStyle/>
          <a:p>
            <a:r>
              <a:rPr lang="de-DE" dirty="0"/>
              <a:t>Hier wurde das Dach angebracht.</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547664" y="332656"/>
            <a:ext cx="6120680" cy="461665"/>
          </a:xfrm>
          <a:prstGeom prst="rect">
            <a:avLst/>
          </a:prstGeom>
          <a:noFill/>
        </p:spPr>
        <p:txBody>
          <a:bodyPr wrap="square" rtlCol="0">
            <a:spAutoFit/>
          </a:bodyPr>
          <a:lstStyle/>
          <a:p>
            <a:pPr algn="ctr"/>
            <a:r>
              <a:rPr lang="de-DE" sz="2400" u="sng" dirty="0"/>
              <a:t>Tiergestützte Therapie und Pädagogik</a:t>
            </a:r>
          </a:p>
        </p:txBody>
      </p:sp>
      <p:sp>
        <p:nvSpPr>
          <p:cNvPr id="5" name="Textfeld 4"/>
          <p:cNvSpPr txBox="1"/>
          <p:nvPr/>
        </p:nvSpPr>
        <p:spPr>
          <a:xfrm>
            <a:off x="323528" y="3068960"/>
            <a:ext cx="8496944" cy="3016210"/>
          </a:xfrm>
          <a:prstGeom prst="rect">
            <a:avLst/>
          </a:prstGeom>
          <a:noFill/>
        </p:spPr>
        <p:txBody>
          <a:bodyPr wrap="square" rtlCol="0">
            <a:spAutoFit/>
          </a:bodyPr>
          <a:lstStyle/>
          <a:p>
            <a:pPr algn="ctr"/>
            <a:r>
              <a:rPr lang="de-DE" sz="2400" u="sng" dirty="0"/>
              <a:t>Das Tier – die Ziege</a:t>
            </a:r>
          </a:p>
          <a:p>
            <a:pPr algn="ctr"/>
            <a:r>
              <a:rPr lang="de-DE" dirty="0"/>
              <a:t>Ziegen haben ein ausgeprägtes Komfortverhalten. Sie beknabbern und belecken sich gegenseitig und reiben ihre Stirnen aneinander. Für die tiergestützte Pädagogik bedeutet dies, dass sich Ziegen liebend gerne von Menschen streicheln und liebkosen lassen, sofern sie dies von klein auf kennen. Allerdings haben Ziegen keinen Wollmantel, der sie von ungelenken Händen schützt. Daher muss man beim Streicheln aufpassen und manchen Kindern bei der Handführung helfen. Ziegen sind umgekehrt auch nicht gerade zimperlich. Sie nehmen sehr direkt Kontakt auf. Sie agieren fordernder und beknabbern alles.</a:t>
            </a:r>
          </a:p>
        </p:txBody>
      </p:sp>
      <p:sp>
        <p:nvSpPr>
          <p:cNvPr id="6" name="Textfeld 5"/>
          <p:cNvSpPr txBox="1"/>
          <p:nvPr/>
        </p:nvSpPr>
        <p:spPr>
          <a:xfrm>
            <a:off x="755576" y="836712"/>
            <a:ext cx="7560840" cy="2031325"/>
          </a:xfrm>
          <a:prstGeom prst="rect">
            <a:avLst/>
          </a:prstGeom>
          <a:noFill/>
        </p:spPr>
        <p:txBody>
          <a:bodyPr wrap="square" rtlCol="0">
            <a:spAutoFit/>
          </a:bodyPr>
          <a:lstStyle/>
          <a:p>
            <a:pPr algn="ctr"/>
            <a:r>
              <a:rPr lang="de-DE" dirty="0"/>
              <a:t>Die tiergestützte Pädagogik baut auf den Erfahrungen in der tiergestützten Therapie auf. Unter tiergestützter Pädagogik werden alle Maßnahmen verstanden, die einen positiven Effekt auf das Verhalten von Kindern und Jugendlichen haben. Nämlich durch das Zusammenarbeiten mit einem Tier. Vor allem Kinder mit Verhaltensauffälligkeiten können so ihre sozialen, kognitiven und motorische Fähigkeiten ausbauen.</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FATT3226.JPG"/>
          <p:cNvPicPr>
            <a:picLocks noChangeAspect="1"/>
          </p:cNvPicPr>
          <p:nvPr/>
        </p:nvPicPr>
        <p:blipFill>
          <a:blip r:embed="rId3" cstate="print"/>
          <a:stretch>
            <a:fillRect/>
          </a:stretch>
        </p:blipFill>
        <p:spPr>
          <a:xfrm>
            <a:off x="6084168" y="2636912"/>
            <a:ext cx="2880320" cy="3840427"/>
          </a:xfrm>
          <a:prstGeom prst="rect">
            <a:avLst/>
          </a:prstGeom>
          <a:effectLst>
            <a:softEdge rad="127000"/>
          </a:effectLst>
        </p:spPr>
      </p:pic>
      <p:pic>
        <p:nvPicPr>
          <p:cNvPr id="3" name="Grafik 2" descr="FADB6308.JPG"/>
          <p:cNvPicPr>
            <a:picLocks noChangeAspect="1"/>
          </p:cNvPicPr>
          <p:nvPr/>
        </p:nvPicPr>
        <p:blipFill>
          <a:blip r:embed="rId4" cstate="print"/>
          <a:stretch>
            <a:fillRect/>
          </a:stretch>
        </p:blipFill>
        <p:spPr>
          <a:xfrm>
            <a:off x="251520" y="260648"/>
            <a:ext cx="2880320" cy="3840427"/>
          </a:xfrm>
          <a:prstGeom prst="rect">
            <a:avLst/>
          </a:prstGeom>
          <a:effectLst>
            <a:softEdge rad="127000"/>
          </a:effectLst>
        </p:spPr>
      </p:pic>
      <p:pic>
        <p:nvPicPr>
          <p:cNvPr id="4" name="Grafik 3" descr="FOVD3199.JPG"/>
          <p:cNvPicPr>
            <a:picLocks noChangeAspect="1"/>
          </p:cNvPicPr>
          <p:nvPr/>
        </p:nvPicPr>
        <p:blipFill>
          <a:blip r:embed="rId5" cstate="print"/>
          <a:stretch>
            <a:fillRect/>
          </a:stretch>
        </p:blipFill>
        <p:spPr>
          <a:xfrm>
            <a:off x="3203848" y="1772816"/>
            <a:ext cx="2880320" cy="3840427"/>
          </a:xfrm>
          <a:prstGeom prst="rect">
            <a:avLst/>
          </a:prstGeom>
          <a:effectLst>
            <a:softEdge rad="127000"/>
          </a:effectLst>
        </p:spPr>
      </p:pic>
      <p:sp>
        <p:nvSpPr>
          <p:cNvPr id="5" name="Textfeld 4"/>
          <p:cNvSpPr txBox="1"/>
          <p:nvPr/>
        </p:nvSpPr>
        <p:spPr>
          <a:xfrm>
            <a:off x="4139952" y="692696"/>
            <a:ext cx="3888432" cy="1015663"/>
          </a:xfrm>
          <a:prstGeom prst="rect">
            <a:avLst/>
          </a:prstGeom>
          <a:noFill/>
        </p:spPr>
        <p:txBody>
          <a:bodyPr wrap="square" rtlCol="0">
            <a:spAutoFit/>
          </a:bodyPr>
          <a:lstStyle/>
          <a:p>
            <a:pPr algn="ctr"/>
            <a:r>
              <a:rPr lang="de-DE" sz="2000" dirty="0"/>
              <a:t>Mit einer Wetterschutzfarbe musste das Holz eingepinselt werden.</a:t>
            </a:r>
          </a:p>
        </p:txBody>
      </p:sp>
      <p:sp>
        <p:nvSpPr>
          <p:cNvPr id="8" name="Ellipse 7"/>
          <p:cNvSpPr/>
          <p:nvPr/>
        </p:nvSpPr>
        <p:spPr>
          <a:xfrm>
            <a:off x="1331640" y="1412776"/>
            <a:ext cx="360040" cy="576064"/>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4211960" y="2780928"/>
            <a:ext cx="504056" cy="648072"/>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DQXH0403.JPG"/>
          <p:cNvPicPr>
            <a:picLocks noChangeAspect="1"/>
          </p:cNvPicPr>
          <p:nvPr/>
        </p:nvPicPr>
        <p:blipFill>
          <a:blip r:embed="rId2" cstate="print"/>
          <a:stretch>
            <a:fillRect/>
          </a:stretch>
        </p:blipFill>
        <p:spPr>
          <a:xfrm>
            <a:off x="2339753" y="980728"/>
            <a:ext cx="4083919" cy="5445224"/>
          </a:xfrm>
          <a:prstGeom prst="rect">
            <a:avLst/>
          </a:prstGeom>
          <a:effectLst>
            <a:softEdge rad="127000"/>
          </a:effectLst>
        </p:spPr>
      </p:pic>
      <p:sp>
        <p:nvSpPr>
          <p:cNvPr id="4" name="Textfeld 3"/>
          <p:cNvSpPr txBox="1"/>
          <p:nvPr/>
        </p:nvSpPr>
        <p:spPr>
          <a:xfrm>
            <a:off x="1331641" y="476673"/>
            <a:ext cx="6480721" cy="369332"/>
          </a:xfrm>
          <a:prstGeom prst="rect">
            <a:avLst/>
          </a:prstGeom>
          <a:noFill/>
        </p:spPr>
        <p:txBody>
          <a:bodyPr wrap="square" rtlCol="0">
            <a:spAutoFit/>
          </a:bodyPr>
          <a:lstStyle/>
          <a:p>
            <a:r>
              <a:rPr lang="de-DE" dirty="0"/>
              <a:t>Die Tür wurde auch direkt schon gebaut und befestigt.</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E2125.JPG"/>
          <p:cNvPicPr>
            <a:picLocks noChangeAspect="1"/>
          </p:cNvPicPr>
          <p:nvPr/>
        </p:nvPicPr>
        <p:blipFill>
          <a:blip r:embed="rId2" cstate="print"/>
          <a:srcRect l="10801" t="24800" r="30400" b="14301"/>
          <a:stretch>
            <a:fillRect/>
          </a:stretch>
        </p:blipFill>
        <p:spPr>
          <a:xfrm>
            <a:off x="683570" y="1196753"/>
            <a:ext cx="3481215" cy="4807391"/>
          </a:xfrm>
          <a:prstGeom prst="rect">
            <a:avLst/>
          </a:prstGeom>
          <a:effectLst>
            <a:softEdge rad="127000"/>
          </a:effectLst>
        </p:spPr>
      </p:pic>
      <p:pic>
        <p:nvPicPr>
          <p:cNvPr id="5" name="Grafik 4" descr="IMG_2223.JPG"/>
          <p:cNvPicPr>
            <a:picLocks noChangeAspect="1"/>
          </p:cNvPicPr>
          <p:nvPr/>
        </p:nvPicPr>
        <p:blipFill>
          <a:blip r:embed="rId3" cstate="print"/>
          <a:srcRect l="90" t="1162" r="-2855" b="-2023"/>
          <a:stretch>
            <a:fillRect/>
          </a:stretch>
        </p:blipFill>
        <p:spPr>
          <a:xfrm rot="5400000">
            <a:off x="4031940" y="2168860"/>
            <a:ext cx="5184576" cy="3816424"/>
          </a:xfrm>
          <a:prstGeom prst="rect">
            <a:avLst/>
          </a:prstGeom>
          <a:effectLst>
            <a:softEdge rad="127000"/>
          </a:effectLst>
        </p:spPr>
      </p:pic>
      <p:sp>
        <p:nvSpPr>
          <p:cNvPr id="7" name="Textfeld 6"/>
          <p:cNvSpPr txBox="1"/>
          <p:nvPr/>
        </p:nvSpPr>
        <p:spPr>
          <a:xfrm>
            <a:off x="1043608" y="404664"/>
            <a:ext cx="7272808" cy="369332"/>
          </a:xfrm>
          <a:prstGeom prst="rect">
            <a:avLst/>
          </a:prstGeom>
          <a:noFill/>
        </p:spPr>
        <p:txBody>
          <a:bodyPr wrap="square" rtlCol="0">
            <a:spAutoFit/>
          </a:bodyPr>
          <a:lstStyle/>
          <a:p>
            <a:r>
              <a:rPr lang="de-DE" dirty="0"/>
              <a:t>An Regentagen gestalteten wir ein Fenster für den Ziegenstall…</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241.JPG"/>
          <p:cNvPicPr>
            <a:picLocks noChangeAspect="1"/>
          </p:cNvPicPr>
          <p:nvPr/>
        </p:nvPicPr>
        <p:blipFill>
          <a:blip r:embed="rId2" cstate="print"/>
          <a:srcRect t="17346" r="801" b="4350"/>
          <a:stretch>
            <a:fillRect/>
          </a:stretch>
        </p:blipFill>
        <p:spPr>
          <a:xfrm>
            <a:off x="2339752" y="4077072"/>
            <a:ext cx="4392488" cy="2592288"/>
          </a:xfrm>
          <a:prstGeom prst="rect">
            <a:avLst/>
          </a:prstGeom>
          <a:effectLst>
            <a:softEdge rad="127000"/>
          </a:effectLst>
        </p:spPr>
      </p:pic>
      <p:pic>
        <p:nvPicPr>
          <p:cNvPr id="3" name="Grafik 2" descr="AIFB2167.JPG"/>
          <p:cNvPicPr>
            <a:picLocks noChangeAspect="1"/>
          </p:cNvPicPr>
          <p:nvPr/>
        </p:nvPicPr>
        <p:blipFill>
          <a:blip r:embed="rId3" cstate="print"/>
          <a:stretch>
            <a:fillRect/>
          </a:stretch>
        </p:blipFill>
        <p:spPr>
          <a:xfrm>
            <a:off x="251520" y="188640"/>
            <a:ext cx="2916324" cy="3888432"/>
          </a:xfrm>
          <a:prstGeom prst="rect">
            <a:avLst/>
          </a:prstGeom>
          <a:effectLst>
            <a:softEdge rad="127000"/>
          </a:effectLst>
        </p:spPr>
      </p:pic>
      <p:pic>
        <p:nvPicPr>
          <p:cNvPr id="5" name="Grafik 4" descr="EZXQ5473.JPG"/>
          <p:cNvPicPr>
            <a:picLocks noChangeAspect="1"/>
          </p:cNvPicPr>
          <p:nvPr/>
        </p:nvPicPr>
        <p:blipFill>
          <a:blip r:embed="rId4" cstate="print"/>
          <a:stretch>
            <a:fillRect/>
          </a:stretch>
        </p:blipFill>
        <p:spPr>
          <a:xfrm>
            <a:off x="6012160" y="188640"/>
            <a:ext cx="2898322" cy="3864429"/>
          </a:xfrm>
          <a:prstGeom prst="rect">
            <a:avLst/>
          </a:prstGeom>
          <a:effectLst>
            <a:softEdge rad="127000"/>
          </a:effectLst>
        </p:spPr>
      </p:pic>
      <p:sp>
        <p:nvSpPr>
          <p:cNvPr id="7" name="Textfeld 6"/>
          <p:cNvSpPr txBox="1"/>
          <p:nvPr/>
        </p:nvSpPr>
        <p:spPr>
          <a:xfrm>
            <a:off x="3203848" y="1124744"/>
            <a:ext cx="2736304" cy="1477328"/>
          </a:xfrm>
          <a:prstGeom prst="rect">
            <a:avLst/>
          </a:prstGeom>
          <a:noFill/>
        </p:spPr>
        <p:txBody>
          <a:bodyPr wrap="square" rtlCol="0">
            <a:spAutoFit/>
          </a:bodyPr>
          <a:lstStyle/>
          <a:p>
            <a:pPr algn="ctr"/>
            <a:r>
              <a:rPr lang="de-DE" dirty="0"/>
              <a:t>… oder malten gemeinsam an einem Bild von Heidi, Peter und der Ziege Schnucki.</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OGGN4142.JPG"/>
          <p:cNvPicPr>
            <a:picLocks noChangeAspect="1"/>
          </p:cNvPicPr>
          <p:nvPr/>
        </p:nvPicPr>
        <p:blipFill>
          <a:blip r:embed="rId2" cstate="print"/>
          <a:stretch>
            <a:fillRect/>
          </a:stretch>
        </p:blipFill>
        <p:spPr>
          <a:xfrm>
            <a:off x="179512" y="332656"/>
            <a:ext cx="3042338" cy="4056451"/>
          </a:xfrm>
          <a:prstGeom prst="rect">
            <a:avLst/>
          </a:prstGeom>
          <a:effectLst>
            <a:softEdge rad="127000"/>
          </a:effectLst>
        </p:spPr>
      </p:pic>
      <p:pic>
        <p:nvPicPr>
          <p:cNvPr id="5" name="Grafik 4" descr="FMJO6369.JPG"/>
          <p:cNvPicPr>
            <a:picLocks noChangeAspect="1"/>
          </p:cNvPicPr>
          <p:nvPr/>
        </p:nvPicPr>
        <p:blipFill>
          <a:blip r:embed="rId3" cstate="print"/>
          <a:stretch>
            <a:fillRect/>
          </a:stretch>
        </p:blipFill>
        <p:spPr>
          <a:xfrm>
            <a:off x="3131840" y="2636912"/>
            <a:ext cx="2988332" cy="3984443"/>
          </a:xfrm>
          <a:prstGeom prst="rect">
            <a:avLst/>
          </a:prstGeom>
          <a:effectLst>
            <a:softEdge rad="127000"/>
          </a:effectLst>
        </p:spPr>
      </p:pic>
      <p:pic>
        <p:nvPicPr>
          <p:cNvPr id="6" name="Grafik 5" descr="LTDH5159.JPG"/>
          <p:cNvPicPr>
            <a:picLocks noChangeAspect="1"/>
          </p:cNvPicPr>
          <p:nvPr/>
        </p:nvPicPr>
        <p:blipFill>
          <a:blip r:embed="rId4" cstate="print"/>
          <a:stretch>
            <a:fillRect/>
          </a:stretch>
        </p:blipFill>
        <p:spPr>
          <a:xfrm>
            <a:off x="6012160" y="260648"/>
            <a:ext cx="2949792" cy="3933056"/>
          </a:xfrm>
          <a:prstGeom prst="rect">
            <a:avLst/>
          </a:prstGeom>
          <a:effectLst>
            <a:softEdge rad="127000"/>
          </a:effectLst>
        </p:spPr>
      </p:pic>
      <p:sp>
        <p:nvSpPr>
          <p:cNvPr id="11" name="Ellipse 10"/>
          <p:cNvSpPr/>
          <p:nvPr/>
        </p:nvSpPr>
        <p:spPr>
          <a:xfrm>
            <a:off x="1331640" y="1196752"/>
            <a:ext cx="288032" cy="36004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4067944" y="3140968"/>
            <a:ext cx="288032" cy="576064"/>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7020272" y="764704"/>
            <a:ext cx="504056" cy="576064"/>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UIVS5272.JPG"/>
          <p:cNvPicPr>
            <a:picLocks noChangeAspect="1"/>
          </p:cNvPicPr>
          <p:nvPr/>
        </p:nvPicPr>
        <p:blipFill>
          <a:blip r:embed="rId2" cstate="print"/>
          <a:stretch>
            <a:fillRect/>
          </a:stretch>
        </p:blipFill>
        <p:spPr>
          <a:xfrm>
            <a:off x="2843808" y="2993571"/>
            <a:ext cx="3042338" cy="3864429"/>
          </a:xfrm>
          <a:prstGeom prst="rect">
            <a:avLst/>
          </a:prstGeom>
          <a:effectLst>
            <a:softEdge rad="127000"/>
          </a:effectLst>
        </p:spPr>
      </p:pic>
      <p:pic>
        <p:nvPicPr>
          <p:cNvPr id="3" name="Grafik 2" descr="IMG_2245.JPG"/>
          <p:cNvPicPr>
            <a:picLocks noChangeAspect="1"/>
          </p:cNvPicPr>
          <p:nvPr/>
        </p:nvPicPr>
        <p:blipFill>
          <a:blip r:embed="rId3" cstate="print"/>
          <a:stretch>
            <a:fillRect/>
          </a:stretch>
        </p:blipFill>
        <p:spPr>
          <a:xfrm rot="10800000">
            <a:off x="5076056" y="0"/>
            <a:ext cx="4067944" cy="3050958"/>
          </a:xfrm>
          <a:prstGeom prst="rect">
            <a:avLst/>
          </a:prstGeom>
          <a:effectLst>
            <a:softEdge rad="127000"/>
          </a:effectLst>
        </p:spPr>
      </p:pic>
      <p:pic>
        <p:nvPicPr>
          <p:cNvPr id="4" name="Grafik 3" descr="IMG_2242.JPG"/>
          <p:cNvPicPr>
            <a:picLocks noChangeAspect="1"/>
          </p:cNvPicPr>
          <p:nvPr/>
        </p:nvPicPr>
        <p:blipFill>
          <a:blip r:embed="rId4" cstate="print"/>
          <a:stretch>
            <a:fillRect/>
          </a:stretch>
        </p:blipFill>
        <p:spPr>
          <a:xfrm rot="10800000">
            <a:off x="0" y="0"/>
            <a:ext cx="4032448" cy="3024336"/>
          </a:xfrm>
          <a:prstGeom prst="rect">
            <a:avLst/>
          </a:prstGeom>
          <a:effectLst>
            <a:softEdge rad="127000"/>
          </a:effectLst>
        </p:spPr>
      </p:pic>
      <p:sp>
        <p:nvSpPr>
          <p:cNvPr id="7" name="Ellipse 6"/>
          <p:cNvSpPr/>
          <p:nvPr/>
        </p:nvSpPr>
        <p:spPr>
          <a:xfrm>
            <a:off x="3419872" y="4149080"/>
            <a:ext cx="360040" cy="432048"/>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AXUX8540.JPG"/>
          <p:cNvPicPr>
            <a:picLocks noChangeAspect="1"/>
          </p:cNvPicPr>
          <p:nvPr/>
        </p:nvPicPr>
        <p:blipFill>
          <a:blip r:embed="rId2" cstate="print"/>
          <a:stretch>
            <a:fillRect/>
          </a:stretch>
        </p:blipFill>
        <p:spPr>
          <a:xfrm>
            <a:off x="179512" y="1340768"/>
            <a:ext cx="4992555" cy="3744416"/>
          </a:xfrm>
          <a:prstGeom prst="rect">
            <a:avLst/>
          </a:prstGeom>
          <a:effectLst>
            <a:softEdge rad="127000"/>
          </a:effectLst>
        </p:spPr>
      </p:pic>
      <p:pic>
        <p:nvPicPr>
          <p:cNvPr id="3" name="Grafik 2" descr="XMBC5551.JPG"/>
          <p:cNvPicPr>
            <a:picLocks noChangeAspect="1"/>
          </p:cNvPicPr>
          <p:nvPr/>
        </p:nvPicPr>
        <p:blipFill>
          <a:blip r:embed="rId3" cstate="print"/>
          <a:stretch>
            <a:fillRect/>
          </a:stretch>
        </p:blipFill>
        <p:spPr>
          <a:xfrm>
            <a:off x="5220072" y="980728"/>
            <a:ext cx="3759882" cy="5013176"/>
          </a:xfrm>
          <a:prstGeom prst="rect">
            <a:avLst/>
          </a:prstGeom>
          <a:effectLst>
            <a:softEdge rad="127000"/>
          </a:effectLst>
        </p:spPr>
      </p:pic>
      <p:sp>
        <p:nvSpPr>
          <p:cNvPr id="4" name="Textfeld 3"/>
          <p:cNvSpPr txBox="1"/>
          <p:nvPr/>
        </p:nvSpPr>
        <p:spPr>
          <a:xfrm>
            <a:off x="827584" y="404664"/>
            <a:ext cx="7416824" cy="369332"/>
          </a:xfrm>
          <a:prstGeom prst="rect">
            <a:avLst/>
          </a:prstGeom>
          <a:noFill/>
        </p:spPr>
        <p:txBody>
          <a:bodyPr wrap="square" rtlCol="0">
            <a:spAutoFit/>
          </a:bodyPr>
          <a:lstStyle/>
          <a:p>
            <a:pPr algn="ctr"/>
            <a:r>
              <a:rPr lang="de-DE" dirty="0"/>
              <a:t>Das fertige Bild fand direkt seinen Platz. </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BYME0960.JPG"/>
          <p:cNvPicPr>
            <a:picLocks noChangeAspect="1"/>
          </p:cNvPicPr>
          <p:nvPr/>
        </p:nvPicPr>
        <p:blipFill>
          <a:blip r:embed="rId2" cstate="print"/>
          <a:srcRect r="23400" b="16401"/>
          <a:stretch>
            <a:fillRect/>
          </a:stretch>
        </p:blipFill>
        <p:spPr>
          <a:xfrm>
            <a:off x="2699792" y="908720"/>
            <a:ext cx="3795886" cy="5523687"/>
          </a:xfrm>
          <a:prstGeom prst="rect">
            <a:avLst/>
          </a:prstGeom>
          <a:effectLst>
            <a:softEdge rad="127000"/>
          </a:effectLst>
        </p:spPr>
      </p:pic>
      <p:sp>
        <p:nvSpPr>
          <p:cNvPr id="3" name="Textfeld 2"/>
          <p:cNvSpPr txBox="1"/>
          <p:nvPr/>
        </p:nvSpPr>
        <p:spPr>
          <a:xfrm>
            <a:off x="1115616" y="332656"/>
            <a:ext cx="6647974" cy="369332"/>
          </a:xfrm>
          <a:prstGeom prst="rect">
            <a:avLst/>
          </a:prstGeom>
          <a:noFill/>
        </p:spPr>
        <p:txBody>
          <a:bodyPr wrap="none" rtlCol="0">
            <a:spAutoFit/>
          </a:bodyPr>
          <a:lstStyle/>
          <a:p>
            <a:r>
              <a:rPr lang="de-DE" dirty="0"/>
              <a:t>Ebenfalls bastelten wir Fensterbilder in Form einer Ziege.</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1556792"/>
            <a:ext cx="8280920" cy="2816156"/>
          </a:xfrm>
          <a:prstGeom prst="rect">
            <a:avLst/>
          </a:prstGeom>
          <a:noFill/>
        </p:spPr>
        <p:txBody>
          <a:bodyPr wrap="square" rtlCol="0">
            <a:spAutoFit/>
          </a:bodyPr>
          <a:lstStyle/>
          <a:p>
            <a:pPr algn="ctr">
              <a:lnSpc>
                <a:spcPct val="150000"/>
              </a:lnSpc>
            </a:pPr>
            <a:r>
              <a:rPr lang="de-DE" sz="2400" dirty="0"/>
              <a:t>Am Montag den 25.01.2021 fuhren wir mit den Kindern in den Wildpark nach Saarbrücken.</a:t>
            </a:r>
          </a:p>
          <a:p>
            <a:pPr algn="ctr">
              <a:lnSpc>
                <a:spcPct val="150000"/>
              </a:lnSpc>
            </a:pPr>
            <a:r>
              <a:rPr lang="de-DE" sz="2400" dirty="0"/>
              <a:t>Nach Recherchen erfuhren wir, dass man dort Ziegen kaufen kann.</a:t>
            </a:r>
          </a:p>
          <a:p>
            <a:pPr algn="ctr">
              <a:lnSpc>
                <a:spcPct val="150000"/>
              </a:lnSpc>
            </a:pPr>
            <a:r>
              <a:rPr lang="de-DE" sz="2400" dirty="0"/>
              <a:t>Gemeinsam suchten wir uns zwei Ziegen aus.</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ACME9198.JPG"/>
          <p:cNvPicPr>
            <a:picLocks noChangeAspect="1"/>
          </p:cNvPicPr>
          <p:nvPr/>
        </p:nvPicPr>
        <p:blipFill>
          <a:blip r:embed="rId2" cstate="print"/>
          <a:srcRect b="13208"/>
          <a:stretch>
            <a:fillRect/>
          </a:stretch>
        </p:blipFill>
        <p:spPr>
          <a:xfrm>
            <a:off x="4055436" y="3212977"/>
            <a:ext cx="5088565" cy="3312368"/>
          </a:xfrm>
          <a:prstGeom prst="rect">
            <a:avLst/>
          </a:prstGeom>
          <a:effectLst>
            <a:softEdge rad="127000"/>
          </a:effectLst>
        </p:spPr>
      </p:pic>
      <p:pic>
        <p:nvPicPr>
          <p:cNvPr id="4" name="Grafik 3" descr="IMG_2099.JPG"/>
          <p:cNvPicPr>
            <a:picLocks noChangeAspect="1"/>
          </p:cNvPicPr>
          <p:nvPr/>
        </p:nvPicPr>
        <p:blipFill>
          <a:blip r:embed="rId3" cstate="print"/>
          <a:stretch>
            <a:fillRect/>
          </a:stretch>
        </p:blipFill>
        <p:spPr>
          <a:xfrm rot="5400000">
            <a:off x="-315545" y="845713"/>
            <a:ext cx="4680522" cy="3510392"/>
          </a:xfrm>
          <a:prstGeom prst="rect">
            <a:avLst/>
          </a:prstGeom>
          <a:effectLst>
            <a:softEdge rad="127000"/>
          </a:effectLst>
        </p:spPr>
      </p:pic>
      <p:sp>
        <p:nvSpPr>
          <p:cNvPr id="6" name="Textfeld 5"/>
          <p:cNvSpPr txBox="1"/>
          <p:nvPr/>
        </p:nvSpPr>
        <p:spPr>
          <a:xfrm>
            <a:off x="3923928" y="1196752"/>
            <a:ext cx="4824537" cy="923330"/>
          </a:xfrm>
          <a:prstGeom prst="rect">
            <a:avLst/>
          </a:prstGeom>
          <a:noFill/>
        </p:spPr>
        <p:txBody>
          <a:bodyPr wrap="square" rtlCol="0">
            <a:spAutoFit/>
          </a:bodyPr>
          <a:lstStyle/>
          <a:p>
            <a:pPr algn="ctr"/>
            <a:r>
              <a:rPr lang="de-DE" dirty="0"/>
              <a:t>Diese Ziege fiel uns direkt auf, da sie ein besonders schön geflecktes Fell hatte.</a:t>
            </a:r>
            <a:br>
              <a:rPr lang="de-DE" dirty="0"/>
            </a:br>
            <a:r>
              <a:rPr lang="de-DE" dirty="0"/>
              <a:t>Sie ist männlich und knapp ein Jahr alt.</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835696" y="188640"/>
            <a:ext cx="5544616" cy="461665"/>
          </a:xfrm>
          <a:prstGeom prst="rect">
            <a:avLst/>
          </a:prstGeom>
          <a:noFill/>
        </p:spPr>
        <p:txBody>
          <a:bodyPr wrap="square" rtlCol="0">
            <a:spAutoFit/>
          </a:bodyPr>
          <a:lstStyle/>
          <a:p>
            <a:pPr algn="ctr"/>
            <a:r>
              <a:rPr lang="de-DE" sz="2400" u="sng" dirty="0"/>
              <a:t>Ziele der tiergestützten Pädagogik</a:t>
            </a:r>
          </a:p>
        </p:txBody>
      </p:sp>
      <p:sp>
        <p:nvSpPr>
          <p:cNvPr id="3" name="Textfeld 2"/>
          <p:cNvSpPr txBox="1"/>
          <p:nvPr/>
        </p:nvSpPr>
        <p:spPr>
          <a:xfrm>
            <a:off x="179512" y="692696"/>
            <a:ext cx="8784976" cy="4770537"/>
          </a:xfrm>
          <a:prstGeom prst="rect">
            <a:avLst/>
          </a:prstGeom>
          <a:noFill/>
        </p:spPr>
        <p:txBody>
          <a:bodyPr wrap="square" rtlCol="0">
            <a:spAutoFit/>
          </a:bodyPr>
          <a:lstStyle/>
          <a:p>
            <a:pPr>
              <a:buFont typeface="Arial" pitchFamily="34" charset="0"/>
              <a:buChar char="•"/>
            </a:pPr>
            <a:r>
              <a:rPr lang="de-DE" sz="1600" dirty="0"/>
              <a:t> </a:t>
            </a:r>
            <a:r>
              <a:rPr lang="de-DE" sz="1600" u="sng" dirty="0"/>
              <a:t>Steigerung des Verantwortungsbewusstseins</a:t>
            </a:r>
            <a:br>
              <a:rPr lang="de-DE" sz="1600" dirty="0"/>
            </a:br>
            <a:r>
              <a:rPr lang="de-DE" sz="1600" dirty="0"/>
              <a:t>Für Kinder und Jugendliche ist das Verantwortungsbewusstsein eine wichtige Kompetenz in Bezug auf Entscheidungen zu treffen und zuverlässige Versorgung zu übernehmen.</a:t>
            </a:r>
          </a:p>
          <a:p>
            <a:pPr>
              <a:buFont typeface="Arial" pitchFamily="34" charset="0"/>
              <a:buChar char="•"/>
            </a:pPr>
            <a:endParaRPr lang="de-DE" sz="1600" dirty="0"/>
          </a:p>
          <a:p>
            <a:pPr>
              <a:buFont typeface="Arial" pitchFamily="34" charset="0"/>
              <a:buChar char="•"/>
            </a:pPr>
            <a:r>
              <a:rPr lang="de-DE" sz="1600" u="sng" dirty="0"/>
              <a:t> Förderung des Sozialverhaltens</a:t>
            </a:r>
          </a:p>
          <a:p>
            <a:r>
              <a:rPr lang="de-DE" sz="1600" dirty="0"/>
              <a:t>Bei der tiergestützten Pädagogik werden die soziale Kompetenzen gestärkt. Ein Kind kann nicht unbedacht oder gar rabiat auf ein Tier zugehen, weil es sofort eine klare Reaktion zeigt.</a:t>
            </a:r>
          </a:p>
          <a:p>
            <a:endParaRPr lang="de-DE" sz="1600" dirty="0"/>
          </a:p>
          <a:p>
            <a:pPr>
              <a:buFont typeface="Arial" pitchFamily="34" charset="0"/>
              <a:buChar char="•"/>
            </a:pPr>
            <a:r>
              <a:rPr lang="de-DE" sz="1600" dirty="0"/>
              <a:t> </a:t>
            </a:r>
            <a:r>
              <a:rPr lang="de-DE" sz="1600" u="sng" dirty="0"/>
              <a:t>Unterstützen der kognitiven Fähigkeit</a:t>
            </a:r>
          </a:p>
          <a:p>
            <a:r>
              <a:rPr lang="de-DE" sz="1600" dirty="0"/>
              <a:t>Auch die Kognition wird bei der tiergestützten Pädagogik trainiert. Dadurch, dass das Kind neue Interessen entwickelt, erhält es die Möglichkeit, neues Wissen erheblich leichter zu verstehen und von Erwachsenen vermittelt zu bekommen.</a:t>
            </a:r>
          </a:p>
          <a:p>
            <a:endParaRPr lang="de-DE" sz="1600" dirty="0"/>
          </a:p>
          <a:p>
            <a:pPr>
              <a:buFont typeface="Arial" pitchFamily="34" charset="0"/>
              <a:buChar char="•"/>
            </a:pPr>
            <a:r>
              <a:rPr lang="de-DE" sz="1600" dirty="0"/>
              <a:t> </a:t>
            </a:r>
            <a:r>
              <a:rPr lang="de-DE" sz="1600" u="sng" dirty="0"/>
              <a:t>Verbesserung des Gruppenklimas</a:t>
            </a:r>
          </a:p>
          <a:p>
            <a:r>
              <a:rPr lang="de-DE" sz="1600" dirty="0"/>
              <a:t>Die Einbindung der tiergestützten Pädagogik in den Alltag kann die Gruppendynamik positiv beeinflussen. Die Kinder lernen nämlich nicht nur zu teilen, sondern auch gemeinsam die Verantwortung für das Tier zu übernehmen</a:t>
            </a:r>
            <a:r>
              <a:rPr lang="de-DE" sz="1400" dirty="0"/>
              <a:t>.</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090.JPG"/>
          <p:cNvPicPr>
            <a:picLocks noChangeAspect="1"/>
          </p:cNvPicPr>
          <p:nvPr/>
        </p:nvPicPr>
        <p:blipFill>
          <a:blip r:embed="rId2" cstate="print"/>
          <a:stretch>
            <a:fillRect/>
          </a:stretch>
        </p:blipFill>
        <p:spPr>
          <a:xfrm rot="5400000">
            <a:off x="-216533" y="1016733"/>
            <a:ext cx="4896546" cy="3672409"/>
          </a:xfrm>
          <a:prstGeom prst="rect">
            <a:avLst/>
          </a:prstGeom>
          <a:effectLst>
            <a:softEdge rad="127000"/>
          </a:effectLst>
        </p:spPr>
      </p:pic>
      <p:pic>
        <p:nvPicPr>
          <p:cNvPr id="3" name="Grafik 2" descr="IMG_2079.JPG"/>
          <p:cNvPicPr>
            <a:picLocks noChangeAspect="1"/>
          </p:cNvPicPr>
          <p:nvPr/>
        </p:nvPicPr>
        <p:blipFill>
          <a:blip r:embed="rId3" cstate="print"/>
          <a:stretch>
            <a:fillRect/>
          </a:stretch>
        </p:blipFill>
        <p:spPr>
          <a:xfrm rot="5400000">
            <a:off x="4295971" y="2624910"/>
            <a:ext cx="4512500" cy="3384376"/>
          </a:xfrm>
          <a:prstGeom prst="rect">
            <a:avLst/>
          </a:prstGeom>
          <a:effectLst>
            <a:softEdge rad="127000"/>
          </a:effectLst>
        </p:spPr>
      </p:pic>
      <p:sp>
        <p:nvSpPr>
          <p:cNvPr id="4" name="Textfeld 3"/>
          <p:cNvSpPr txBox="1"/>
          <p:nvPr/>
        </p:nvSpPr>
        <p:spPr>
          <a:xfrm>
            <a:off x="4139952" y="764704"/>
            <a:ext cx="4824536" cy="646331"/>
          </a:xfrm>
          <a:prstGeom prst="rect">
            <a:avLst/>
          </a:prstGeom>
          <a:noFill/>
        </p:spPr>
        <p:txBody>
          <a:bodyPr wrap="square" rtlCol="0">
            <a:spAutoFit/>
          </a:bodyPr>
          <a:lstStyle/>
          <a:p>
            <a:pPr algn="ctr"/>
            <a:r>
              <a:rPr lang="de-DE" dirty="0"/>
              <a:t>Auch diese männliche Ziege kam in die engere Auswahl.</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RKN0011.JPG"/>
          <p:cNvPicPr>
            <a:picLocks noChangeAspect="1"/>
          </p:cNvPicPr>
          <p:nvPr/>
        </p:nvPicPr>
        <p:blipFill>
          <a:blip r:embed="rId2" cstate="print"/>
          <a:stretch>
            <a:fillRect/>
          </a:stretch>
        </p:blipFill>
        <p:spPr>
          <a:xfrm>
            <a:off x="323528" y="260648"/>
            <a:ext cx="2628291" cy="3504389"/>
          </a:xfrm>
          <a:prstGeom prst="rect">
            <a:avLst/>
          </a:prstGeom>
          <a:effectLst>
            <a:softEdge rad="127000"/>
          </a:effectLst>
        </p:spPr>
      </p:pic>
      <p:pic>
        <p:nvPicPr>
          <p:cNvPr id="3" name="Grafik 2" descr="FXTP8736.JPG"/>
          <p:cNvPicPr>
            <a:picLocks noChangeAspect="1"/>
          </p:cNvPicPr>
          <p:nvPr/>
        </p:nvPicPr>
        <p:blipFill>
          <a:blip r:embed="rId3" cstate="print"/>
          <a:stretch>
            <a:fillRect/>
          </a:stretch>
        </p:blipFill>
        <p:spPr>
          <a:xfrm rot="5400000">
            <a:off x="851586" y="3665646"/>
            <a:ext cx="2736304" cy="3648405"/>
          </a:xfrm>
          <a:prstGeom prst="rect">
            <a:avLst/>
          </a:prstGeom>
          <a:effectLst>
            <a:softEdge rad="127000"/>
          </a:effectLst>
        </p:spPr>
      </p:pic>
      <p:pic>
        <p:nvPicPr>
          <p:cNvPr id="4" name="Grafik 3" descr="ILCN3912.JPG"/>
          <p:cNvPicPr>
            <a:picLocks noChangeAspect="1"/>
          </p:cNvPicPr>
          <p:nvPr/>
        </p:nvPicPr>
        <p:blipFill>
          <a:blip r:embed="rId4" cstate="print"/>
          <a:stretch>
            <a:fillRect/>
          </a:stretch>
        </p:blipFill>
        <p:spPr>
          <a:xfrm>
            <a:off x="6300192" y="260648"/>
            <a:ext cx="2592288" cy="3456384"/>
          </a:xfrm>
          <a:prstGeom prst="rect">
            <a:avLst/>
          </a:prstGeom>
          <a:effectLst>
            <a:softEdge rad="127000"/>
          </a:effectLst>
        </p:spPr>
      </p:pic>
      <p:pic>
        <p:nvPicPr>
          <p:cNvPr id="5" name="Grafik 4" descr="YFNH6307.JPG"/>
          <p:cNvPicPr>
            <a:picLocks noChangeAspect="1"/>
          </p:cNvPicPr>
          <p:nvPr/>
        </p:nvPicPr>
        <p:blipFill>
          <a:blip r:embed="rId5" cstate="print"/>
          <a:stretch>
            <a:fillRect/>
          </a:stretch>
        </p:blipFill>
        <p:spPr>
          <a:xfrm rot="16200000">
            <a:off x="5544108" y="3581636"/>
            <a:ext cx="2808312" cy="3744416"/>
          </a:xfrm>
          <a:prstGeom prst="rect">
            <a:avLst/>
          </a:prstGeom>
          <a:effectLst>
            <a:softEdge rad="127000"/>
          </a:effectLst>
        </p:spPr>
      </p:pic>
      <p:sp>
        <p:nvSpPr>
          <p:cNvPr id="6" name="Textfeld 5"/>
          <p:cNvSpPr txBox="1"/>
          <p:nvPr/>
        </p:nvSpPr>
        <p:spPr>
          <a:xfrm>
            <a:off x="3059832" y="332656"/>
            <a:ext cx="3168352" cy="923330"/>
          </a:xfrm>
          <a:prstGeom prst="rect">
            <a:avLst/>
          </a:prstGeom>
          <a:noFill/>
        </p:spPr>
        <p:txBody>
          <a:bodyPr wrap="square" rtlCol="0">
            <a:spAutoFit/>
          </a:bodyPr>
          <a:lstStyle/>
          <a:p>
            <a:pPr algn="ctr"/>
            <a:r>
              <a:rPr lang="de-DE" dirty="0"/>
              <a:t>Bei schlechtem Wetter bastelten wir immer fleißig.</a:t>
            </a:r>
          </a:p>
        </p:txBody>
      </p:sp>
      <p:pic>
        <p:nvPicPr>
          <p:cNvPr id="7" name="Grafik 6" descr="MPZW2807.JPG"/>
          <p:cNvPicPr>
            <a:picLocks noChangeAspect="1"/>
          </p:cNvPicPr>
          <p:nvPr/>
        </p:nvPicPr>
        <p:blipFill>
          <a:blip r:embed="rId6" cstate="print"/>
          <a:srcRect t="5901" b="20600"/>
          <a:stretch>
            <a:fillRect/>
          </a:stretch>
        </p:blipFill>
        <p:spPr>
          <a:xfrm>
            <a:off x="3131840" y="1340768"/>
            <a:ext cx="2859782" cy="2730539"/>
          </a:xfrm>
          <a:prstGeom prst="rect">
            <a:avLst/>
          </a:prstGeom>
          <a:effectLst>
            <a:softEdge rad="127000"/>
          </a:effectLst>
        </p:spPr>
      </p:pic>
      <p:sp>
        <p:nvSpPr>
          <p:cNvPr id="9" name="Ellipse 8"/>
          <p:cNvSpPr/>
          <p:nvPr/>
        </p:nvSpPr>
        <p:spPr>
          <a:xfrm>
            <a:off x="3995936" y="1556792"/>
            <a:ext cx="864096" cy="504056"/>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2339752" y="1196752"/>
            <a:ext cx="432048" cy="864096"/>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260648"/>
            <a:ext cx="8424936" cy="707886"/>
          </a:xfrm>
          <a:prstGeom prst="rect">
            <a:avLst/>
          </a:prstGeom>
          <a:noFill/>
        </p:spPr>
        <p:txBody>
          <a:bodyPr wrap="square" rtlCol="0">
            <a:spAutoFit/>
          </a:bodyPr>
          <a:lstStyle/>
          <a:p>
            <a:pPr algn="ctr"/>
            <a:r>
              <a:rPr lang="de-DE" sz="2000" dirty="0"/>
              <a:t>Nach vielen Telefonaten, Recherchen und Vermittlungen kam dann am 11.02.2021 das </a:t>
            </a:r>
            <a:r>
              <a:rPr lang="de-DE" sz="2000" dirty="0" err="1"/>
              <a:t>Zicklein</a:t>
            </a:r>
            <a:r>
              <a:rPr lang="de-DE" sz="2000" dirty="0"/>
              <a:t> „Oskar“ in die Wohngruppe.</a:t>
            </a:r>
          </a:p>
        </p:txBody>
      </p:sp>
      <p:pic>
        <p:nvPicPr>
          <p:cNvPr id="1026" name="Picture 2" descr="C:\Users\lifebook\Desktop\QWQU1639.JPG"/>
          <p:cNvPicPr>
            <a:picLocks noChangeAspect="1" noChangeArrowheads="1"/>
          </p:cNvPicPr>
          <p:nvPr/>
        </p:nvPicPr>
        <p:blipFill>
          <a:blip r:embed="rId2" cstate="print"/>
          <a:srcRect/>
          <a:stretch>
            <a:fillRect/>
          </a:stretch>
        </p:blipFill>
        <p:spPr bwMode="auto">
          <a:xfrm>
            <a:off x="6084168" y="2852936"/>
            <a:ext cx="2898322" cy="3864429"/>
          </a:xfrm>
          <a:prstGeom prst="rect">
            <a:avLst/>
          </a:prstGeom>
          <a:noFill/>
          <a:effectLst>
            <a:softEdge rad="127000"/>
          </a:effectLst>
        </p:spPr>
      </p:pic>
      <p:pic>
        <p:nvPicPr>
          <p:cNvPr id="1027" name="Picture 3" descr="C:\Users\lifebook\Desktop\IMG_2506.PNG"/>
          <p:cNvPicPr>
            <a:picLocks noChangeAspect="1" noChangeArrowheads="1"/>
          </p:cNvPicPr>
          <p:nvPr/>
        </p:nvPicPr>
        <p:blipFill>
          <a:blip r:embed="rId3" cstate="print"/>
          <a:srcRect t="26401" b="19423"/>
          <a:stretch>
            <a:fillRect/>
          </a:stretch>
        </p:blipFill>
        <p:spPr bwMode="auto">
          <a:xfrm>
            <a:off x="179512" y="1052736"/>
            <a:ext cx="2763639" cy="3240360"/>
          </a:xfrm>
          <a:prstGeom prst="rect">
            <a:avLst/>
          </a:prstGeom>
          <a:noFill/>
          <a:effectLst>
            <a:softEdge rad="127000"/>
          </a:effectLst>
        </p:spPr>
      </p:pic>
      <p:pic>
        <p:nvPicPr>
          <p:cNvPr id="1028" name="Picture 4" descr="C:\Users\lifebook\Desktop\IMG_2507.PNG"/>
          <p:cNvPicPr>
            <a:picLocks noChangeAspect="1" noChangeArrowheads="1"/>
          </p:cNvPicPr>
          <p:nvPr/>
        </p:nvPicPr>
        <p:blipFill>
          <a:blip r:embed="rId4" cstate="print"/>
          <a:srcRect t="19784" b="21689"/>
          <a:stretch>
            <a:fillRect/>
          </a:stretch>
        </p:blipFill>
        <p:spPr bwMode="auto">
          <a:xfrm>
            <a:off x="2987824" y="1700808"/>
            <a:ext cx="3012914" cy="3816424"/>
          </a:xfrm>
          <a:prstGeom prst="rect">
            <a:avLst/>
          </a:prstGeom>
          <a:noFill/>
          <a:effectLst>
            <a:softEdge rad="127000"/>
          </a:effectLst>
        </p:spPr>
      </p:pic>
      <p:sp>
        <p:nvSpPr>
          <p:cNvPr id="9" name="Ellipse 8"/>
          <p:cNvSpPr/>
          <p:nvPr/>
        </p:nvSpPr>
        <p:spPr>
          <a:xfrm>
            <a:off x="4788024" y="2564904"/>
            <a:ext cx="288032" cy="36004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4067944" y="2996952"/>
            <a:ext cx="360040" cy="432048"/>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3635896" y="3429000"/>
            <a:ext cx="216024" cy="432048"/>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ifebook\Desktop\PASX4362.JPG"/>
          <p:cNvPicPr>
            <a:picLocks noChangeAspect="1" noChangeArrowheads="1"/>
          </p:cNvPicPr>
          <p:nvPr/>
        </p:nvPicPr>
        <p:blipFill>
          <a:blip r:embed="rId2" cstate="print"/>
          <a:srcRect/>
          <a:stretch>
            <a:fillRect/>
          </a:stretch>
        </p:blipFill>
        <p:spPr bwMode="auto">
          <a:xfrm>
            <a:off x="179512" y="188640"/>
            <a:ext cx="3744416" cy="4992555"/>
          </a:xfrm>
          <a:prstGeom prst="rect">
            <a:avLst/>
          </a:prstGeom>
          <a:noFill/>
          <a:effectLst>
            <a:softEdge rad="127000"/>
          </a:effectLst>
        </p:spPr>
      </p:pic>
      <p:pic>
        <p:nvPicPr>
          <p:cNvPr id="2051" name="Picture 3" descr="C:\Users\lifebook\Desktop\CKOU4491.JPG"/>
          <p:cNvPicPr>
            <a:picLocks noChangeAspect="1" noChangeArrowheads="1"/>
          </p:cNvPicPr>
          <p:nvPr/>
        </p:nvPicPr>
        <p:blipFill>
          <a:blip r:embed="rId3" cstate="print"/>
          <a:srcRect/>
          <a:stretch>
            <a:fillRect/>
          </a:stretch>
        </p:blipFill>
        <p:spPr bwMode="auto">
          <a:xfrm>
            <a:off x="5148064" y="1556792"/>
            <a:ext cx="3851920" cy="5135893"/>
          </a:xfrm>
          <a:prstGeom prst="rect">
            <a:avLst/>
          </a:prstGeom>
          <a:noFill/>
          <a:effectLst>
            <a:softEdge rad="127000"/>
          </a:effectLst>
        </p:spPr>
      </p:pic>
      <p:sp>
        <p:nvSpPr>
          <p:cNvPr id="4" name="Textfeld 3"/>
          <p:cNvSpPr txBox="1"/>
          <p:nvPr/>
        </p:nvSpPr>
        <p:spPr>
          <a:xfrm>
            <a:off x="4067944" y="332656"/>
            <a:ext cx="4752528" cy="923330"/>
          </a:xfrm>
          <a:prstGeom prst="rect">
            <a:avLst/>
          </a:prstGeom>
          <a:noFill/>
        </p:spPr>
        <p:txBody>
          <a:bodyPr wrap="square" rtlCol="0">
            <a:spAutoFit/>
          </a:bodyPr>
          <a:lstStyle/>
          <a:p>
            <a:pPr algn="ctr"/>
            <a:r>
              <a:rPr lang="de-DE" dirty="0"/>
              <a:t>Oskar war zu dieser Zeit knapp zwei Wochen alt und musste von Hand mit Milch gefüttert werden.</a:t>
            </a:r>
          </a:p>
        </p:txBody>
      </p:sp>
      <p:sp>
        <p:nvSpPr>
          <p:cNvPr id="8" name="Ellipse 7"/>
          <p:cNvSpPr/>
          <p:nvPr/>
        </p:nvSpPr>
        <p:spPr>
          <a:xfrm>
            <a:off x="755576" y="1916832"/>
            <a:ext cx="360040" cy="576064"/>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3203848" y="1412776"/>
            <a:ext cx="288032" cy="72008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8028384" y="2420888"/>
            <a:ext cx="576064" cy="504056"/>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ifebook\Desktop\CVQJ7212.JPG"/>
          <p:cNvPicPr>
            <a:picLocks noChangeAspect="1" noChangeArrowheads="1"/>
          </p:cNvPicPr>
          <p:nvPr/>
        </p:nvPicPr>
        <p:blipFill>
          <a:blip r:embed="rId2" cstate="print"/>
          <a:srcRect/>
          <a:stretch>
            <a:fillRect/>
          </a:stretch>
        </p:blipFill>
        <p:spPr bwMode="auto">
          <a:xfrm>
            <a:off x="6084168" y="2780928"/>
            <a:ext cx="2895786" cy="3861048"/>
          </a:xfrm>
          <a:prstGeom prst="rect">
            <a:avLst/>
          </a:prstGeom>
          <a:noFill/>
          <a:effectLst>
            <a:softEdge rad="127000"/>
          </a:effectLst>
        </p:spPr>
      </p:pic>
      <p:pic>
        <p:nvPicPr>
          <p:cNvPr id="3075" name="Picture 3" descr="C:\Users\lifebook\Desktop\RPOA4757.JPG"/>
          <p:cNvPicPr>
            <a:picLocks noChangeAspect="1" noChangeArrowheads="1"/>
          </p:cNvPicPr>
          <p:nvPr/>
        </p:nvPicPr>
        <p:blipFill>
          <a:blip r:embed="rId3" cstate="print"/>
          <a:srcRect/>
          <a:stretch>
            <a:fillRect/>
          </a:stretch>
        </p:blipFill>
        <p:spPr bwMode="auto">
          <a:xfrm>
            <a:off x="179512" y="188640"/>
            <a:ext cx="2915816" cy="3887755"/>
          </a:xfrm>
          <a:prstGeom prst="rect">
            <a:avLst/>
          </a:prstGeom>
          <a:noFill/>
          <a:effectLst>
            <a:softEdge rad="127000"/>
          </a:effectLst>
        </p:spPr>
      </p:pic>
      <p:pic>
        <p:nvPicPr>
          <p:cNvPr id="3076" name="Picture 4" descr="C:\Users\lifebook\Desktop\CNXC7669.JPG"/>
          <p:cNvPicPr>
            <a:picLocks noChangeAspect="1" noChangeArrowheads="1"/>
          </p:cNvPicPr>
          <p:nvPr/>
        </p:nvPicPr>
        <p:blipFill>
          <a:blip r:embed="rId4" cstate="print"/>
          <a:srcRect t="8451" r="4225" b="23944"/>
          <a:stretch>
            <a:fillRect/>
          </a:stretch>
        </p:blipFill>
        <p:spPr bwMode="auto">
          <a:xfrm>
            <a:off x="3059832" y="2052376"/>
            <a:ext cx="3096344" cy="2914207"/>
          </a:xfrm>
          <a:prstGeom prst="rect">
            <a:avLst/>
          </a:prstGeom>
          <a:noFill/>
          <a:effectLst>
            <a:softEdge rad="127000"/>
          </a:effectLst>
        </p:spPr>
      </p:pic>
      <p:sp>
        <p:nvSpPr>
          <p:cNvPr id="6" name="Ellipse 5"/>
          <p:cNvSpPr/>
          <p:nvPr/>
        </p:nvSpPr>
        <p:spPr>
          <a:xfrm>
            <a:off x="5148064" y="2708920"/>
            <a:ext cx="144016" cy="288032"/>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ifebook\Desktop\IMG_2531.JPG"/>
          <p:cNvPicPr>
            <a:picLocks noChangeAspect="1" noChangeArrowheads="1"/>
          </p:cNvPicPr>
          <p:nvPr/>
        </p:nvPicPr>
        <p:blipFill>
          <a:blip r:embed="rId2" cstate="print"/>
          <a:srcRect/>
          <a:stretch>
            <a:fillRect/>
          </a:stretch>
        </p:blipFill>
        <p:spPr bwMode="auto">
          <a:xfrm rot="5400000">
            <a:off x="4478905" y="1793903"/>
            <a:ext cx="4777208" cy="3582906"/>
          </a:xfrm>
          <a:prstGeom prst="rect">
            <a:avLst/>
          </a:prstGeom>
          <a:noFill/>
          <a:effectLst>
            <a:softEdge rad="127000"/>
          </a:effectLst>
        </p:spPr>
      </p:pic>
      <p:pic>
        <p:nvPicPr>
          <p:cNvPr id="4099" name="Picture 3" descr="C:\Users\lifebook\Desktop\IMG_2534.JPG"/>
          <p:cNvPicPr>
            <a:picLocks noChangeAspect="1" noChangeArrowheads="1"/>
          </p:cNvPicPr>
          <p:nvPr/>
        </p:nvPicPr>
        <p:blipFill>
          <a:blip r:embed="rId3" cstate="print"/>
          <a:srcRect/>
          <a:stretch>
            <a:fillRect/>
          </a:stretch>
        </p:blipFill>
        <p:spPr bwMode="auto">
          <a:xfrm rot="5400000">
            <a:off x="-57937" y="1794241"/>
            <a:ext cx="4779912" cy="3584934"/>
          </a:xfrm>
          <a:prstGeom prst="rect">
            <a:avLst/>
          </a:prstGeom>
          <a:noFill/>
          <a:effectLst>
            <a:softEdge rad="127000"/>
          </a:effectLst>
        </p:spPr>
      </p:pic>
      <p:sp>
        <p:nvSpPr>
          <p:cNvPr id="4" name="Textfeld 3"/>
          <p:cNvSpPr txBox="1"/>
          <p:nvPr/>
        </p:nvSpPr>
        <p:spPr>
          <a:xfrm>
            <a:off x="1259632" y="332656"/>
            <a:ext cx="6624736" cy="646331"/>
          </a:xfrm>
          <a:prstGeom prst="rect">
            <a:avLst/>
          </a:prstGeom>
          <a:noFill/>
        </p:spPr>
        <p:txBody>
          <a:bodyPr wrap="square" rtlCol="0">
            <a:spAutoFit/>
          </a:bodyPr>
          <a:lstStyle/>
          <a:p>
            <a:pPr algn="ctr"/>
            <a:r>
              <a:rPr lang="de-DE" dirty="0"/>
              <a:t>Zum Schluss wurde das Fenster eingesetzt und der Bau des Stalls war somit fertig.</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903.JPG"/>
          <p:cNvPicPr>
            <a:picLocks noChangeAspect="1"/>
          </p:cNvPicPr>
          <p:nvPr/>
        </p:nvPicPr>
        <p:blipFill>
          <a:blip r:embed="rId2" cstate="print"/>
          <a:stretch>
            <a:fillRect/>
          </a:stretch>
        </p:blipFill>
        <p:spPr>
          <a:xfrm rot="5400000">
            <a:off x="-138524" y="1586795"/>
            <a:ext cx="4848539" cy="3636404"/>
          </a:xfrm>
          <a:prstGeom prst="rect">
            <a:avLst/>
          </a:prstGeom>
          <a:effectLst>
            <a:softEdge rad="127000"/>
          </a:effectLst>
        </p:spPr>
      </p:pic>
      <p:pic>
        <p:nvPicPr>
          <p:cNvPr id="3" name="Grafik 2" descr="IMG_2909.JPG"/>
          <p:cNvPicPr>
            <a:picLocks noChangeAspect="1"/>
          </p:cNvPicPr>
          <p:nvPr/>
        </p:nvPicPr>
        <p:blipFill>
          <a:blip r:embed="rId3" cstate="print"/>
          <a:stretch>
            <a:fillRect/>
          </a:stretch>
        </p:blipFill>
        <p:spPr>
          <a:xfrm rot="5400000">
            <a:off x="4112949" y="1583795"/>
            <a:ext cx="4824537" cy="3618403"/>
          </a:xfrm>
          <a:prstGeom prst="rect">
            <a:avLst/>
          </a:prstGeom>
          <a:effectLst>
            <a:softEdge rad="127000"/>
          </a:effectLst>
        </p:spPr>
      </p:pic>
      <p:sp>
        <p:nvSpPr>
          <p:cNvPr id="5" name="Textfeld 4"/>
          <p:cNvSpPr txBox="1"/>
          <p:nvPr/>
        </p:nvSpPr>
        <p:spPr>
          <a:xfrm>
            <a:off x="683568" y="476672"/>
            <a:ext cx="7848872" cy="369332"/>
          </a:xfrm>
          <a:prstGeom prst="rect">
            <a:avLst/>
          </a:prstGeom>
          <a:noFill/>
        </p:spPr>
        <p:txBody>
          <a:bodyPr wrap="square" rtlCol="0">
            <a:spAutoFit/>
          </a:bodyPr>
          <a:lstStyle/>
          <a:p>
            <a:r>
              <a:rPr lang="de-DE" dirty="0"/>
              <a:t>Anschließend wurde der Stall gestrichen und das Tor angebracht.</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BIOK4898.JPG"/>
          <p:cNvPicPr>
            <a:picLocks noChangeAspect="1"/>
          </p:cNvPicPr>
          <p:nvPr/>
        </p:nvPicPr>
        <p:blipFill>
          <a:blip r:embed="rId2" cstate="print"/>
          <a:stretch>
            <a:fillRect/>
          </a:stretch>
        </p:blipFill>
        <p:spPr>
          <a:xfrm>
            <a:off x="5004048" y="1628800"/>
            <a:ext cx="3399842" cy="4533122"/>
          </a:xfrm>
          <a:prstGeom prst="rect">
            <a:avLst/>
          </a:prstGeom>
          <a:effectLst>
            <a:softEdge rad="127000"/>
          </a:effectLst>
        </p:spPr>
      </p:pic>
      <p:pic>
        <p:nvPicPr>
          <p:cNvPr id="3" name="Grafik 2" descr="IMG_2959.JPG"/>
          <p:cNvPicPr>
            <a:picLocks noChangeAspect="1"/>
          </p:cNvPicPr>
          <p:nvPr/>
        </p:nvPicPr>
        <p:blipFill>
          <a:blip r:embed="rId3" cstate="print"/>
          <a:srcRect l="31988" t="24401" r="8951" b="9450"/>
          <a:stretch>
            <a:fillRect/>
          </a:stretch>
        </p:blipFill>
        <p:spPr>
          <a:xfrm rot="5400000">
            <a:off x="248640" y="1991720"/>
            <a:ext cx="4536504" cy="3810664"/>
          </a:xfrm>
          <a:prstGeom prst="rect">
            <a:avLst/>
          </a:prstGeom>
          <a:effectLst>
            <a:softEdge rad="127000"/>
          </a:effectLst>
        </p:spPr>
      </p:pic>
      <p:sp>
        <p:nvSpPr>
          <p:cNvPr id="4" name="Textfeld 3"/>
          <p:cNvSpPr txBox="1"/>
          <p:nvPr/>
        </p:nvSpPr>
        <p:spPr>
          <a:xfrm>
            <a:off x="395536" y="476672"/>
            <a:ext cx="8208912" cy="923330"/>
          </a:xfrm>
          <a:prstGeom prst="rect">
            <a:avLst/>
          </a:prstGeom>
          <a:noFill/>
        </p:spPr>
        <p:txBody>
          <a:bodyPr wrap="square" rtlCol="0">
            <a:spAutoFit/>
          </a:bodyPr>
          <a:lstStyle/>
          <a:p>
            <a:pPr algn="ctr"/>
            <a:r>
              <a:rPr lang="de-DE" dirty="0"/>
              <a:t>Endspurt – Zur Vollendung wurden mit den Kindern Klettermöglichkeiten für die Ziegen, sowie Ess- und Trinkplätze hergerichtet.</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985.JPG"/>
          <p:cNvPicPr>
            <a:picLocks noChangeAspect="1"/>
          </p:cNvPicPr>
          <p:nvPr/>
        </p:nvPicPr>
        <p:blipFill>
          <a:blip r:embed="rId2" cstate="print"/>
          <a:stretch>
            <a:fillRect/>
          </a:stretch>
        </p:blipFill>
        <p:spPr>
          <a:xfrm rot="5400000">
            <a:off x="338773" y="1973595"/>
            <a:ext cx="4486554" cy="3364916"/>
          </a:xfrm>
          <a:prstGeom prst="rect">
            <a:avLst/>
          </a:prstGeom>
          <a:ln>
            <a:noFill/>
          </a:ln>
          <a:effectLst>
            <a:softEdge rad="127000"/>
          </a:effectLst>
        </p:spPr>
      </p:pic>
      <p:sp>
        <p:nvSpPr>
          <p:cNvPr id="3" name="Textfeld 2"/>
          <p:cNvSpPr txBox="1"/>
          <p:nvPr/>
        </p:nvSpPr>
        <p:spPr>
          <a:xfrm>
            <a:off x="683568" y="404664"/>
            <a:ext cx="8208912" cy="646331"/>
          </a:xfrm>
          <a:prstGeom prst="rect">
            <a:avLst/>
          </a:prstGeom>
          <a:noFill/>
        </p:spPr>
        <p:txBody>
          <a:bodyPr wrap="square" rtlCol="0">
            <a:spAutoFit/>
          </a:bodyPr>
          <a:lstStyle/>
          <a:p>
            <a:pPr algn="ctr"/>
            <a:r>
              <a:rPr lang="de-DE" dirty="0"/>
              <a:t>Nach monatelanger Arbeit war es endlich soweit: </a:t>
            </a:r>
          </a:p>
          <a:p>
            <a:pPr algn="ctr"/>
            <a:r>
              <a:rPr lang="de-DE" dirty="0"/>
              <a:t>Ernie und Bert ziehen bei uns ein!</a:t>
            </a:r>
          </a:p>
        </p:txBody>
      </p:sp>
      <p:pic>
        <p:nvPicPr>
          <p:cNvPr id="1026" name="Picture 2" descr="C:\Users\lifebook\Desktop\IMG_2992.JPG"/>
          <p:cNvPicPr>
            <a:picLocks noChangeAspect="1" noChangeArrowheads="1"/>
          </p:cNvPicPr>
          <p:nvPr/>
        </p:nvPicPr>
        <p:blipFill>
          <a:blip r:embed="rId3" cstate="print"/>
          <a:srcRect/>
          <a:stretch>
            <a:fillRect/>
          </a:stretch>
        </p:blipFill>
        <p:spPr bwMode="auto">
          <a:xfrm rot="5400000">
            <a:off x="4442985" y="1901831"/>
            <a:ext cx="4488500" cy="3366374"/>
          </a:xfrm>
          <a:prstGeom prst="rect">
            <a:avLst/>
          </a:prstGeom>
          <a:noFill/>
          <a:effectLst>
            <a:softEdge rad="127000"/>
          </a:effectLst>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404664"/>
            <a:ext cx="8352928" cy="369332"/>
          </a:xfrm>
          <a:prstGeom prst="rect">
            <a:avLst/>
          </a:prstGeom>
          <a:noFill/>
        </p:spPr>
        <p:txBody>
          <a:bodyPr wrap="square" rtlCol="0">
            <a:spAutoFit/>
          </a:bodyPr>
          <a:lstStyle/>
          <a:p>
            <a:pPr algn="ctr"/>
            <a:r>
              <a:rPr lang="de-DE" dirty="0"/>
              <a:t>Am 07.03.2021 zog zuletzt unser jüngstes Zicklein, namens „Elmo“ ein.</a:t>
            </a:r>
          </a:p>
        </p:txBody>
      </p:sp>
      <p:pic>
        <p:nvPicPr>
          <p:cNvPr id="3" name="Grafik 2" descr="CCZH2569.JPG"/>
          <p:cNvPicPr>
            <a:picLocks noChangeAspect="1"/>
          </p:cNvPicPr>
          <p:nvPr/>
        </p:nvPicPr>
        <p:blipFill>
          <a:blip r:embed="rId3" cstate="print"/>
          <a:srcRect t="11151"/>
          <a:stretch>
            <a:fillRect/>
          </a:stretch>
        </p:blipFill>
        <p:spPr>
          <a:xfrm>
            <a:off x="5076056" y="1196752"/>
            <a:ext cx="3768590" cy="4464496"/>
          </a:xfrm>
          <a:prstGeom prst="rect">
            <a:avLst/>
          </a:prstGeom>
          <a:ln>
            <a:noFill/>
          </a:ln>
          <a:effectLst>
            <a:softEdge rad="127000"/>
          </a:effectLst>
        </p:spPr>
      </p:pic>
      <p:pic>
        <p:nvPicPr>
          <p:cNvPr id="4" name="Grafik 3" descr="IMG_3382.JPG"/>
          <p:cNvPicPr>
            <a:picLocks noChangeAspect="1"/>
          </p:cNvPicPr>
          <p:nvPr/>
        </p:nvPicPr>
        <p:blipFill>
          <a:blip r:embed="rId4" cstate="print"/>
          <a:srcRect l="29403" t="5086" r="5602" b="26824"/>
          <a:stretch>
            <a:fillRect/>
          </a:stretch>
        </p:blipFill>
        <p:spPr>
          <a:xfrm rot="5400000">
            <a:off x="135325" y="1672986"/>
            <a:ext cx="4444859" cy="3492390"/>
          </a:xfrm>
          <a:prstGeom prst="rect">
            <a:avLst/>
          </a:prstGeom>
          <a:ln>
            <a:noFill/>
          </a:ln>
          <a:effectLst>
            <a:softEdge rad="112500"/>
          </a:effectLst>
        </p:spPr>
      </p:pic>
      <p:sp>
        <p:nvSpPr>
          <p:cNvPr id="5" name="Ellipse 4"/>
          <p:cNvSpPr/>
          <p:nvPr/>
        </p:nvSpPr>
        <p:spPr>
          <a:xfrm>
            <a:off x="683568" y="1700808"/>
            <a:ext cx="288032" cy="1224136"/>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E2465.JPG"/>
          <p:cNvPicPr>
            <a:picLocks noChangeAspect="1"/>
          </p:cNvPicPr>
          <p:nvPr/>
        </p:nvPicPr>
        <p:blipFill>
          <a:blip r:embed="rId2" cstate="print"/>
          <a:stretch>
            <a:fillRect/>
          </a:stretch>
        </p:blipFill>
        <p:spPr>
          <a:xfrm>
            <a:off x="5508104" y="1745432"/>
            <a:ext cx="3458501" cy="5112568"/>
          </a:xfrm>
          <a:prstGeom prst="rect">
            <a:avLst/>
          </a:prstGeom>
          <a:effectLst>
            <a:softEdge rad="127000"/>
          </a:effectLst>
        </p:spPr>
      </p:pic>
      <p:pic>
        <p:nvPicPr>
          <p:cNvPr id="3" name="Grafik 2" descr="WUEJ4730.JPG"/>
          <p:cNvPicPr>
            <a:picLocks noChangeAspect="1"/>
          </p:cNvPicPr>
          <p:nvPr/>
        </p:nvPicPr>
        <p:blipFill>
          <a:blip r:embed="rId3" cstate="print"/>
          <a:stretch>
            <a:fillRect/>
          </a:stretch>
        </p:blipFill>
        <p:spPr>
          <a:xfrm>
            <a:off x="323528" y="980728"/>
            <a:ext cx="4895528" cy="3671646"/>
          </a:xfrm>
          <a:prstGeom prst="rect">
            <a:avLst/>
          </a:prstGeom>
          <a:effectLst>
            <a:softEdge rad="127000"/>
          </a:effectLst>
        </p:spPr>
      </p:pic>
      <p:sp>
        <p:nvSpPr>
          <p:cNvPr id="6" name="Textfeld 5"/>
          <p:cNvSpPr txBox="1"/>
          <p:nvPr/>
        </p:nvSpPr>
        <p:spPr>
          <a:xfrm>
            <a:off x="395536" y="188640"/>
            <a:ext cx="7414209" cy="369332"/>
          </a:xfrm>
          <a:prstGeom prst="rect">
            <a:avLst/>
          </a:prstGeom>
          <a:noFill/>
        </p:spPr>
        <p:txBody>
          <a:bodyPr wrap="none" rtlCol="0">
            <a:spAutoFit/>
          </a:bodyPr>
          <a:lstStyle/>
          <a:p>
            <a:pPr algn="ctr"/>
            <a:r>
              <a:rPr lang="de-DE" dirty="0"/>
              <a:t>Zu Beginn erarbeitete ich mit den Kindern eine Ideensammlung.</a:t>
            </a:r>
          </a:p>
        </p:txBody>
      </p:sp>
      <p:sp>
        <p:nvSpPr>
          <p:cNvPr id="7" name="Textfeld 6"/>
          <p:cNvSpPr txBox="1"/>
          <p:nvPr/>
        </p:nvSpPr>
        <p:spPr>
          <a:xfrm>
            <a:off x="251520" y="4797152"/>
            <a:ext cx="4968552" cy="646331"/>
          </a:xfrm>
          <a:prstGeom prst="rect">
            <a:avLst/>
          </a:prstGeom>
          <a:noFill/>
        </p:spPr>
        <p:txBody>
          <a:bodyPr wrap="square" rtlCol="0">
            <a:spAutoFit/>
          </a:bodyPr>
          <a:lstStyle/>
          <a:p>
            <a:pPr algn="ctr"/>
            <a:r>
              <a:rPr lang="de-DE" dirty="0"/>
              <a:t>Wir suchten zusammen Bilder von Ziegen aus und klebten diese auf das Plakat.</a:t>
            </a:r>
          </a:p>
        </p:txBody>
      </p:sp>
      <p:sp>
        <p:nvSpPr>
          <p:cNvPr id="8" name="Textfeld 7"/>
          <p:cNvSpPr txBox="1"/>
          <p:nvPr/>
        </p:nvSpPr>
        <p:spPr>
          <a:xfrm>
            <a:off x="5471592" y="548680"/>
            <a:ext cx="3672408" cy="1200329"/>
          </a:xfrm>
          <a:prstGeom prst="rect">
            <a:avLst/>
          </a:prstGeom>
          <a:noFill/>
        </p:spPr>
        <p:txBody>
          <a:bodyPr wrap="square" rtlCol="0">
            <a:spAutoFit/>
          </a:bodyPr>
          <a:lstStyle/>
          <a:p>
            <a:pPr algn="ctr"/>
            <a:r>
              <a:rPr lang="de-DE" dirty="0"/>
              <a:t>Da die Kinder im Alter zwischen vier und sieben Jahren sind visualisierten wir die Teilschritte in Bilder.</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55576" y="1772816"/>
            <a:ext cx="7704856" cy="1754326"/>
          </a:xfrm>
          <a:prstGeom prst="rect">
            <a:avLst/>
          </a:prstGeom>
          <a:noFill/>
        </p:spPr>
        <p:txBody>
          <a:bodyPr wrap="square" rtlCol="0">
            <a:spAutoFit/>
          </a:bodyPr>
          <a:lstStyle/>
          <a:p>
            <a:pPr algn="ctr"/>
            <a:r>
              <a:rPr lang="de-DE" sz="3600" dirty="0"/>
              <a:t>Nun noch ein paar schöne Eindrücke und Erinnerungen an dieses tolle Projekt.</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3455.JPG"/>
          <p:cNvPicPr>
            <a:picLocks noChangeAspect="1"/>
          </p:cNvPicPr>
          <p:nvPr/>
        </p:nvPicPr>
        <p:blipFill>
          <a:blip r:embed="rId2" cstate="print"/>
          <a:srcRect l="14175" t="8651" r="20464" b="12600"/>
          <a:stretch>
            <a:fillRect/>
          </a:stretch>
        </p:blipFill>
        <p:spPr>
          <a:xfrm rot="5400000">
            <a:off x="97961" y="558223"/>
            <a:ext cx="4680520" cy="4229386"/>
          </a:xfrm>
          <a:prstGeom prst="rect">
            <a:avLst/>
          </a:prstGeom>
          <a:ln>
            <a:noFill/>
          </a:ln>
          <a:effectLst>
            <a:softEdge rad="112500"/>
          </a:effectLst>
        </p:spPr>
      </p:pic>
      <p:pic>
        <p:nvPicPr>
          <p:cNvPr id="3" name="Grafik 2" descr="VOZM8613.JPG"/>
          <p:cNvPicPr>
            <a:picLocks noChangeAspect="1"/>
          </p:cNvPicPr>
          <p:nvPr/>
        </p:nvPicPr>
        <p:blipFill>
          <a:blip r:embed="rId3" cstate="print"/>
          <a:stretch>
            <a:fillRect/>
          </a:stretch>
        </p:blipFill>
        <p:spPr>
          <a:xfrm>
            <a:off x="5004048" y="1412777"/>
            <a:ext cx="3847356" cy="5129808"/>
          </a:xfrm>
          <a:prstGeom prst="rect">
            <a:avLst/>
          </a:prstGeom>
          <a:ln>
            <a:noFill/>
          </a:ln>
          <a:effectLst>
            <a:softEdge rad="112500"/>
          </a:effec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3539.PNG"/>
          <p:cNvPicPr>
            <a:picLocks noChangeAspect="1"/>
          </p:cNvPicPr>
          <p:nvPr/>
        </p:nvPicPr>
        <p:blipFill>
          <a:blip r:embed="rId2" cstate="print"/>
          <a:srcRect t="19550" b="19551"/>
          <a:stretch>
            <a:fillRect/>
          </a:stretch>
        </p:blipFill>
        <p:spPr>
          <a:xfrm>
            <a:off x="539552" y="476672"/>
            <a:ext cx="3744416" cy="4935181"/>
          </a:xfrm>
          <a:prstGeom prst="rect">
            <a:avLst/>
          </a:prstGeom>
          <a:ln>
            <a:noFill/>
          </a:ln>
          <a:effectLst>
            <a:softEdge rad="112500"/>
          </a:effectLst>
        </p:spPr>
      </p:pic>
      <p:pic>
        <p:nvPicPr>
          <p:cNvPr id="3" name="Grafik 2" descr="IMG_3575.JPG"/>
          <p:cNvPicPr>
            <a:picLocks noChangeAspect="1"/>
          </p:cNvPicPr>
          <p:nvPr/>
        </p:nvPicPr>
        <p:blipFill>
          <a:blip r:embed="rId3" cstate="print"/>
          <a:stretch>
            <a:fillRect/>
          </a:stretch>
        </p:blipFill>
        <p:spPr>
          <a:xfrm rot="5400000">
            <a:off x="4320099" y="2168733"/>
            <a:ext cx="4895528" cy="3671646"/>
          </a:xfrm>
          <a:prstGeom prst="rect">
            <a:avLst/>
          </a:prstGeom>
          <a:ln>
            <a:noFill/>
          </a:ln>
          <a:effectLst>
            <a:softEdge rad="112500"/>
          </a:effectLst>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3339.JPG"/>
          <p:cNvPicPr>
            <a:picLocks noChangeAspect="1"/>
          </p:cNvPicPr>
          <p:nvPr/>
        </p:nvPicPr>
        <p:blipFill>
          <a:blip r:embed="rId2" cstate="print"/>
          <a:stretch>
            <a:fillRect/>
          </a:stretch>
        </p:blipFill>
        <p:spPr>
          <a:xfrm>
            <a:off x="251520" y="260648"/>
            <a:ext cx="4104456" cy="5472608"/>
          </a:xfrm>
          <a:prstGeom prst="rect">
            <a:avLst/>
          </a:prstGeom>
          <a:ln>
            <a:noFill/>
          </a:ln>
          <a:effectLst>
            <a:softEdge rad="112500"/>
          </a:effectLst>
        </p:spPr>
      </p:pic>
      <p:pic>
        <p:nvPicPr>
          <p:cNvPr id="3" name="Grafik 2" descr="KWMF7846.JPG"/>
          <p:cNvPicPr>
            <a:picLocks noChangeAspect="1"/>
          </p:cNvPicPr>
          <p:nvPr/>
        </p:nvPicPr>
        <p:blipFill>
          <a:blip r:embed="rId3" cstate="print"/>
          <a:srcRect l="53199" t="17850" r="6201" b="39101"/>
          <a:stretch>
            <a:fillRect/>
          </a:stretch>
        </p:blipFill>
        <p:spPr>
          <a:xfrm>
            <a:off x="4932040" y="1040320"/>
            <a:ext cx="3879651" cy="5485023"/>
          </a:xfrm>
          <a:prstGeom prst="rect">
            <a:avLst/>
          </a:prstGeom>
          <a:ln>
            <a:noFill/>
          </a:ln>
          <a:effectLst>
            <a:softEdge rad="112500"/>
          </a:effectLst>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3461.JPG"/>
          <p:cNvPicPr>
            <a:picLocks noChangeAspect="1"/>
          </p:cNvPicPr>
          <p:nvPr/>
        </p:nvPicPr>
        <p:blipFill>
          <a:blip r:embed="rId2" cstate="print"/>
          <a:srcRect l="23215" t="16667" r="12500" b="16667"/>
          <a:stretch>
            <a:fillRect/>
          </a:stretch>
        </p:blipFill>
        <p:spPr>
          <a:xfrm rot="5400000">
            <a:off x="2715793" y="1612799"/>
            <a:ext cx="3744416" cy="2912323"/>
          </a:xfrm>
          <a:prstGeom prst="rect">
            <a:avLst/>
          </a:prstGeom>
          <a:ln>
            <a:noFill/>
          </a:ln>
          <a:effectLst>
            <a:softEdge rad="112500"/>
          </a:effectLst>
        </p:spPr>
      </p:pic>
      <p:pic>
        <p:nvPicPr>
          <p:cNvPr id="3" name="Grafik 2" descr="TVFM7565.JPG"/>
          <p:cNvPicPr>
            <a:picLocks noChangeAspect="1"/>
          </p:cNvPicPr>
          <p:nvPr/>
        </p:nvPicPr>
        <p:blipFill>
          <a:blip r:embed="rId3" cstate="print"/>
          <a:stretch>
            <a:fillRect/>
          </a:stretch>
        </p:blipFill>
        <p:spPr>
          <a:xfrm>
            <a:off x="179512" y="188640"/>
            <a:ext cx="2808312" cy="3744416"/>
          </a:xfrm>
          <a:prstGeom prst="rect">
            <a:avLst/>
          </a:prstGeom>
          <a:ln>
            <a:noFill/>
          </a:ln>
          <a:effectLst>
            <a:softEdge rad="112500"/>
          </a:effectLst>
        </p:spPr>
      </p:pic>
      <p:pic>
        <p:nvPicPr>
          <p:cNvPr id="4" name="Grafik 3" descr="IMG_3567.JPG"/>
          <p:cNvPicPr>
            <a:picLocks noChangeAspect="1"/>
          </p:cNvPicPr>
          <p:nvPr/>
        </p:nvPicPr>
        <p:blipFill>
          <a:blip r:embed="rId4" cstate="print"/>
          <a:stretch>
            <a:fillRect/>
          </a:stretch>
        </p:blipFill>
        <p:spPr>
          <a:xfrm rot="5400000">
            <a:off x="5688124" y="3392996"/>
            <a:ext cx="3744416" cy="2808313"/>
          </a:xfrm>
          <a:prstGeom prst="rect">
            <a:avLst/>
          </a:prstGeom>
          <a:ln>
            <a:noFill/>
          </a:ln>
          <a:effectLst>
            <a:softEdge rad="112500"/>
          </a:effectLst>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F60944-D4F3-4550-9A79-96CCF9357D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60648"/>
            <a:ext cx="4155927" cy="5541236"/>
          </a:xfrm>
          <a:prstGeom prst="rect">
            <a:avLst/>
          </a:prstGeom>
          <a:ln>
            <a:noFill/>
          </a:ln>
          <a:effectLst>
            <a:softEdge rad="112500"/>
          </a:effectLst>
        </p:spPr>
      </p:pic>
      <p:pic>
        <p:nvPicPr>
          <p:cNvPr id="5" name="Grafik 4" descr="Ein Bild, das draußen enthält.&#10;&#10;Automatisch generierte Beschreibung">
            <a:extLst>
              <a:ext uri="{FF2B5EF4-FFF2-40B4-BE49-F238E27FC236}">
                <a16:creationId xmlns:a16="http://schemas.microsoft.com/office/drawing/2014/main" id="{16308EFE-3EEE-40D2-AB9B-80CE2F0ED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43899" y="1673383"/>
            <a:ext cx="5541235" cy="4155926"/>
          </a:xfrm>
          <a:prstGeom prst="rect">
            <a:avLst/>
          </a:prstGeom>
          <a:ln>
            <a:noFill/>
          </a:ln>
          <a:effectLst>
            <a:softEdge rad="112500"/>
          </a:effectLst>
        </p:spPr>
      </p:pic>
    </p:spTree>
    <p:extLst>
      <p:ext uri="{BB962C8B-B14F-4D97-AF65-F5344CB8AC3E}">
        <p14:creationId xmlns:p14="http://schemas.microsoft.com/office/powerpoint/2010/main" val="198493027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aum, draußen, Gras, grün enthält.&#10;&#10;Automatisch generierte Beschreibung">
            <a:extLst>
              <a:ext uri="{FF2B5EF4-FFF2-40B4-BE49-F238E27FC236}">
                <a16:creationId xmlns:a16="http://schemas.microsoft.com/office/drawing/2014/main" id="{C88FF49F-54F5-43C6-9DE6-ACAF4F3B8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24588" y="929299"/>
            <a:ext cx="5349213" cy="4011910"/>
          </a:xfrm>
          <a:prstGeom prst="rect">
            <a:avLst/>
          </a:prstGeom>
          <a:ln>
            <a:noFill/>
          </a:ln>
          <a:effectLst>
            <a:softEdge rad="112500"/>
          </a:effectLst>
        </p:spPr>
      </p:pic>
      <p:pic>
        <p:nvPicPr>
          <p:cNvPr id="5" name="Grafik 4" descr="Ein Bild, das draußen, Boden, Säugetier enthält.&#10;&#10;Automatisch generierte Beschreibung">
            <a:extLst>
              <a:ext uri="{FF2B5EF4-FFF2-40B4-BE49-F238E27FC236}">
                <a16:creationId xmlns:a16="http://schemas.microsoft.com/office/drawing/2014/main" id="{D177F2FA-4032-4D1E-B06B-D369DAEF04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19373" y="1865404"/>
            <a:ext cx="5349214" cy="4011911"/>
          </a:xfrm>
          <a:prstGeom prst="rect">
            <a:avLst/>
          </a:prstGeom>
          <a:ln>
            <a:noFill/>
          </a:ln>
          <a:effectLst>
            <a:softEdge rad="112500"/>
          </a:effectLst>
        </p:spPr>
      </p:pic>
    </p:spTree>
    <p:extLst>
      <p:ext uri="{BB962C8B-B14F-4D97-AF65-F5344CB8AC3E}">
        <p14:creationId xmlns:p14="http://schemas.microsoft.com/office/powerpoint/2010/main" val="115715194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71CA49-BE46-4782-9774-B99F59629F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919" y="404664"/>
            <a:ext cx="3942438" cy="5256584"/>
          </a:xfrm>
          <a:prstGeom prst="rect">
            <a:avLst/>
          </a:prstGeom>
          <a:ln>
            <a:noFill/>
          </a:ln>
          <a:effectLst>
            <a:softEdge rad="112500"/>
          </a:effectLst>
        </p:spPr>
      </p:pic>
      <p:pic>
        <p:nvPicPr>
          <p:cNvPr id="5" name="Grafik 4">
            <a:extLst>
              <a:ext uri="{FF2B5EF4-FFF2-40B4-BE49-F238E27FC236}">
                <a16:creationId xmlns:a16="http://schemas.microsoft.com/office/drawing/2014/main" id="{DF6D5795-31F0-4467-ADBE-F2513BF0BD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643" y="1196752"/>
            <a:ext cx="3942438" cy="5256584"/>
          </a:xfrm>
          <a:prstGeom prst="rect">
            <a:avLst/>
          </a:prstGeom>
          <a:ln>
            <a:noFill/>
          </a:ln>
          <a:effectLst>
            <a:softEdge rad="112500"/>
          </a:effectLst>
        </p:spPr>
      </p:pic>
      <p:sp>
        <p:nvSpPr>
          <p:cNvPr id="6" name="Ellipse 5">
            <a:extLst>
              <a:ext uri="{FF2B5EF4-FFF2-40B4-BE49-F238E27FC236}">
                <a16:creationId xmlns:a16="http://schemas.microsoft.com/office/drawing/2014/main" id="{2384D21A-C624-4E76-8489-938304F56CAB}"/>
              </a:ext>
            </a:extLst>
          </p:cNvPr>
          <p:cNvSpPr/>
          <p:nvPr/>
        </p:nvSpPr>
        <p:spPr>
          <a:xfrm rot="6769187">
            <a:off x="1313853" y="2089645"/>
            <a:ext cx="251599" cy="284749"/>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19A5D42D-32AF-47B8-A518-D3396A37C31A}"/>
              </a:ext>
            </a:extLst>
          </p:cNvPr>
          <p:cNvSpPr/>
          <p:nvPr/>
        </p:nvSpPr>
        <p:spPr>
          <a:xfrm rot="6769187">
            <a:off x="7198887" y="2433398"/>
            <a:ext cx="219549" cy="220883"/>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16CB1E93-BFAF-4B41-B480-CCE38FF730A3}"/>
              </a:ext>
            </a:extLst>
          </p:cNvPr>
          <p:cNvPicPr>
            <a:picLocks noChangeAspect="1"/>
          </p:cNvPicPr>
          <p:nvPr/>
        </p:nvPicPr>
        <p:blipFill>
          <a:blip r:embed="rId4"/>
          <a:stretch>
            <a:fillRect/>
          </a:stretch>
        </p:blipFill>
        <p:spPr>
          <a:xfrm>
            <a:off x="7456320" y="1681809"/>
            <a:ext cx="431335" cy="379039"/>
          </a:xfrm>
          <a:prstGeom prst="rect">
            <a:avLst/>
          </a:prstGeom>
        </p:spPr>
      </p:pic>
    </p:spTree>
    <p:extLst>
      <p:ext uri="{BB962C8B-B14F-4D97-AF65-F5344CB8AC3E}">
        <p14:creationId xmlns:p14="http://schemas.microsoft.com/office/powerpoint/2010/main" val="51350283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Baum, draußen, Säugetier enthält.&#10;&#10;Automatisch generierte Beschreibung">
            <a:extLst>
              <a:ext uri="{FF2B5EF4-FFF2-40B4-BE49-F238E27FC236}">
                <a16:creationId xmlns:a16="http://schemas.microsoft.com/office/drawing/2014/main" id="{A7829027-D5B7-4E19-91D4-ED6C24495E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575" y="1340768"/>
            <a:ext cx="3921900" cy="5229200"/>
          </a:xfrm>
          <a:prstGeom prst="rect">
            <a:avLst/>
          </a:prstGeom>
          <a:ln>
            <a:noFill/>
          </a:ln>
          <a:effectLst>
            <a:softEdge rad="112500"/>
          </a:effectLst>
        </p:spPr>
      </p:pic>
      <p:pic>
        <p:nvPicPr>
          <p:cNvPr id="5" name="Grafik 4" descr="Ein Bild, das Baum, draußen, Säugetier, Zweig enthält.&#10;&#10;Automatisch generierte Beschreibung">
            <a:extLst>
              <a:ext uri="{FF2B5EF4-FFF2-40B4-BE49-F238E27FC236}">
                <a16:creationId xmlns:a16="http://schemas.microsoft.com/office/drawing/2014/main" id="{A91998BC-2EC7-45A6-80F3-A04590BDC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0122" y="986306"/>
            <a:ext cx="5229199" cy="3921899"/>
          </a:xfrm>
          <a:prstGeom prst="rect">
            <a:avLst/>
          </a:prstGeom>
          <a:ln>
            <a:noFill/>
          </a:ln>
          <a:effectLst>
            <a:softEdge rad="112500"/>
          </a:effectLst>
        </p:spPr>
      </p:pic>
    </p:spTree>
    <p:extLst>
      <p:ext uri="{BB962C8B-B14F-4D97-AF65-F5344CB8AC3E}">
        <p14:creationId xmlns:p14="http://schemas.microsoft.com/office/powerpoint/2010/main" val="367840306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Baum, Säugetier enthält.&#10;&#10;Automatisch generierte Beschreibung">
            <a:extLst>
              <a:ext uri="{FF2B5EF4-FFF2-40B4-BE49-F238E27FC236}">
                <a16:creationId xmlns:a16="http://schemas.microsoft.com/office/drawing/2014/main" id="{B5A41D9B-1EF9-4CB3-841E-44F1904381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601" b="27600"/>
          <a:stretch/>
        </p:blipFill>
        <p:spPr>
          <a:xfrm rot="5400000">
            <a:off x="3928041" y="1677535"/>
            <a:ext cx="5896432" cy="4032450"/>
          </a:xfrm>
          <a:prstGeom prst="rect">
            <a:avLst/>
          </a:prstGeom>
          <a:ln>
            <a:noFill/>
          </a:ln>
          <a:effectLst>
            <a:softEdge rad="112500"/>
          </a:effectLst>
        </p:spPr>
      </p:pic>
      <p:pic>
        <p:nvPicPr>
          <p:cNvPr id="5" name="Grafik 4" descr="Ein Bild, das Gras, draußen, Himmel, Feld enthält.&#10;&#10;Automatisch generierte Beschreibung">
            <a:extLst>
              <a:ext uri="{FF2B5EF4-FFF2-40B4-BE49-F238E27FC236}">
                <a16:creationId xmlns:a16="http://schemas.microsoft.com/office/drawing/2014/main" id="{F03CA4D7-D406-469E-9F94-1AD407E27F71}"/>
              </a:ext>
            </a:extLst>
          </p:cNvPr>
          <p:cNvPicPr>
            <a:picLocks noChangeAspect="1"/>
          </p:cNvPicPr>
          <p:nvPr/>
        </p:nvPicPr>
        <p:blipFill rotWithShape="1">
          <a:blip r:embed="rId3">
            <a:extLst>
              <a:ext uri="{28A0092B-C50C-407E-A947-70E740481C1C}">
                <a14:useLocalDpi xmlns:a14="http://schemas.microsoft.com/office/drawing/2010/main" val="0"/>
              </a:ext>
            </a:extLst>
          </a:blip>
          <a:srcRect l="33221" t="7676" r="7970" b="27829"/>
          <a:stretch/>
        </p:blipFill>
        <p:spPr>
          <a:xfrm>
            <a:off x="251520" y="260647"/>
            <a:ext cx="3816424" cy="5580549"/>
          </a:xfrm>
          <a:prstGeom prst="rect">
            <a:avLst/>
          </a:prstGeom>
          <a:ln>
            <a:noFill/>
          </a:ln>
          <a:effectLst>
            <a:softEdge rad="112500"/>
          </a:effectLst>
        </p:spPr>
      </p:pic>
    </p:spTree>
    <p:extLst>
      <p:ext uri="{BB962C8B-B14F-4D97-AF65-F5344CB8AC3E}">
        <p14:creationId xmlns:p14="http://schemas.microsoft.com/office/powerpoint/2010/main" val="400672872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XXF5730.JPG"/>
          <p:cNvPicPr>
            <a:picLocks noChangeAspect="1"/>
          </p:cNvPicPr>
          <p:nvPr/>
        </p:nvPicPr>
        <p:blipFill>
          <a:blip r:embed="rId2" cstate="print"/>
          <a:stretch>
            <a:fillRect/>
          </a:stretch>
        </p:blipFill>
        <p:spPr>
          <a:xfrm>
            <a:off x="467544" y="1412776"/>
            <a:ext cx="3816424" cy="5088565"/>
          </a:xfrm>
          <a:prstGeom prst="rect">
            <a:avLst/>
          </a:prstGeom>
          <a:effectLst>
            <a:softEdge rad="127000"/>
          </a:effectLst>
        </p:spPr>
      </p:pic>
      <p:pic>
        <p:nvPicPr>
          <p:cNvPr id="3" name="Grafik 2" descr="IXXB9410.JPG"/>
          <p:cNvPicPr>
            <a:picLocks noChangeAspect="1"/>
          </p:cNvPicPr>
          <p:nvPr/>
        </p:nvPicPr>
        <p:blipFill>
          <a:blip r:embed="rId3" cstate="print"/>
          <a:stretch>
            <a:fillRect/>
          </a:stretch>
        </p:blipFill>
        <p:spPr>
          <a:xfrm>
            <a:off x="4932040" y="1412776"/>
            <a:ext cx="3816424" cy="5088565"/>
          </a:xfrm>
          <a:prstGeom prst="rect">
            <a:avLst/>
          </a:prstGeom>
          <a:effectLst>
            <a:softEdge rad="127000"/>
          </a:effectLst>
        </p:spPr>
      </p:pic>
      <p:sp>
        <p:nvSpPr>
          <p:cNvPr id="4" name="Textfeld 3"/>
          <p:cNvSpPr txBox="1"/>
          <p:nvPr/>
        </p:nvSpPr>
        <p:spPr>
          <a:xfrm>
            <a:off x="467544" y="188640"/>
            <a:ext cx="8352928" cy="1200329"/>
          </a:xfrm>
          <a:prstGeom prst="rect">
            <a:avLst/>
          </a:prstGeom>
          <a:noFill/>
        </p:spPr>
        <p:txBody>
          <a:bodyPr wrap="square" rtlCol="0">
            <a:spAutoFit/>
          </a:bodyPr>
          <a:lstStyle/>
          <a:p>
            <a:pPr algn="ctr"/>
            <a:r>
              <a:rPr lang="de-DE" dirty="0"/>
              <a:t>Anschließend wurden Pinnwände aufgehängt und ich habe die Plakate dort platziert. Mir war es wichtig, dass die Kinder den Ablauf des Projektes jederzeit vor Augen haben, um sich selbst zu vergewissern, wie wir als Nächstes vorgehen werden.</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Baum, Gras enthält.&#10;&#10;Automatisch generierte Beschreibung">
            <a:extLst>
              <a:ext uri="{FF2B5EF4-FFF2-40B4-BE49-F238E27FC236}">
                <a16:creationId xmlns:a16="http://schemas.microsoft.com/office/drawing/2014/main" id="{65C09D28-628C-4753-8609-E8351970A0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8134" y="950302"/>
            <a:ext cx="5517232" cy="4137924"/>
          </a:xfrm>
          <a:prstGeom prst="rect">
            <a:avLst/>
          </a:prstGeom>
          <a:ln>
            <a:noFill/>
          </a:ln>
          <a:effectLst>
            <a:softEdge rad="112500"/>
          </a:effectLst>
        </p:spPr>
      </p:pic>
      <p:pic>
        <p:nvPicPr>
          <p:cNvPr id="5" name="Grafik 4" descr="Ein Bild, das Baum, draußen, Gras, Säugetier enthält.&#10;&#10;Automatisch generierte Beschreibung">
            <a:extLst>
              <a:ext uri="{FF2B5EF4-FFF2-40B4-BE49-F238E27FC236}">
                <a16:creationId xmlns:a16="http://schemas.microsoft.com/office/drawing/2014/main" id="{248DBA89-5913-47BB-80B9-A9C835ADBF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64903" y="1742390"/>
            <a:ext cx="5517231" cy="4137923"/>
          </a:xfrm>
          <a:prstGeom prst="rect">
            <a:avLst/>
          </a:prstGeom>
          <a:ln>
            <a:noFill/>
          </a:ln>
          <a:effectLst>
            <a:softEdge rad="112500"/>
          </a:effectLst>
        </p:spPr>
      </p:pic>
    </p:spTree>
    <p:extLst>
      <p:ext uri="{BB962C8B-B14F-4D97-AF65-F5344CB8AC3E}">
        <p14:creationId xmlns:p14="http://schemas.microsoft.com/office/powerpoint/2010/main" val="395764187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draußen, Person enthält.&#10;&#10;Automatisch generierte Beschreibung">
            <a:extLst>
              <a:ext uri="{FF2B5EF4-FFF2-40B4-BE49-F238E27FC236}">
                <a16:creationId xmlns:a16="http://schemas.microsoft.com/office/drawing/2014/main" id="{7B6BD686-0E3B-442D-81E9-9E26103D62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27" t="7407"/>
          <a:stretch/>
        </p:blipFill>
        <p:spPr>
          <a:xfrm rot="5400000">
            <a:off x="-406570" y="1101051"/>
            <a:ext cx="5585189" cy="4083917"/>
          </a:xfrm>
          <a:prstGeom prst="rect">
            <a:avLst/>
          </a:prstGeom>
          <a:ln>
            <a:noFill/>
          </a:ln>
          <a:effectLst>
            <a:softEdge rad="112500"/>
          </a:effectLst>
        </p:spPr>
      </p:pic>
      <p:pic>
        <p:nvPicPr>
          <p:cNvPr id="4" name="Grafik 3">
            <a:extLst>
              <a:ext uri="{FF2B5EF4-FFF2-40B4-BE49-F238E27FC236}">
                <a16:creationId xmlns:a16="http://schemas.microsoft.com/office/drawing/2014/main" id="{80370849-0A99-4A06-AF98-E8852B3859EB}"/>
              </a:ext>
            </a:extLst>
          </p:cNvPr>
          <p:cNvPicPr>
            <a:picLocks noChangeAspect="1"/>
          </p:cNvPicPr>
          <p:nvPr/>
        </p:nvPicPr>
        <p:blipFill>
          <a:blip r:embed="rId3"/>
          <a:stretch>
            <a:fillRect/>
          </a:stretch>
        </p:blipFill>
        <p:spPr>
          <a:xfrm rot="21242474">
            <a:off x="2062079" y="396107"/>
            <a:ext cx="440118" cy="222474"/>
          </a:xfrm>
          <a:prstGeom prst="rect">
            <a:avLst/>
          </a:prstGeom>
        </p:spPr>
      </p:pic>
      <p:pic>
        <p:nvPicPr>
          <p:cNvPr id="6" name="Grafik 5">
            <a:extLst>
              <a:ext uri="{FF2B5EF4-FFF2-40B4-BE49-F238E27FC236}">
                <a16:creationId xmlns:a16="http://schemas.microsoft.com/office/drawing/2014/main" id="{73D9A643-9205-4191-BA12-7ECA6EB0A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35363" y="1733389"/>
            <a:ext cx="5445224" cy="4083918"/>
          </a:xfrm>
          <a:prstGeom prst="rect">
            <a:avLst/>
          </a:prstGeom>
          <a:ln>
            <a:noFill/>
          </a:ln>
          <a:effectLst>
            <a:softEdge rad="112500"/>
          </a:effectLst>
        </p:spPr>
      </p:pic>
      <p:pic>
        <p:nvPicPr>
          <p:cNvPr id="7" name="Grafik 6">
            <a:extLst>
              <a:ext uri="{FF2B5EF4-FFF2-40B4-BE49-F238E27FC236}">
                <a16:creationId xmlns:a16="http://schemas.microsoft.com/office/drawing/2014/main" id="{332E5846-0991-4F9B-ACFB-A3E58D061D56}"/>
              </a:ext>
            </a:extLst>
          </p:cNvPr>
          <p:cNvPicPr>
            <a:picLocks noChangeAspect="1"/>
          </p:cNvPicPr>
          <p:nvPr/>
        </p:nvPicPr>
        <p:blipFill>
          <a:blip r:embed="rId3"/>
          <a:stretch>
            <a:fillRect/>
          </a:stretch>
        </p:blipFill>
        <p:spPr>
          <a:xfrm rot="1554673">
            <a:off x="6652477" y="2171803"/>
            <a:ext cx="259680" cy="261602"/>
          </a:xfrm>
          <a:prstGeom prst="rect">
            <a:avLst/>
          </a:prstGeom>
        </p:spPr>
      </p:pic>
      <p:pic>
        <p:nvPicPr>
          <p:cNvPr id="8" name="Grafik 7">
            <a:extLst>
              <a:ext uri="{FF2B5EF4-FFF2-40B4-BE49-F238E27FC236}">
                <a16:creationId xmlns:a16="http://schemas.microsoft.com/office/drawing/2014/main" id="{1DE68C24-4035-4106-8005-E1180FFC7D06}"/>
              </a:ext>
            </a:extLst>
          </p:cNvPr>
          <p:cNvPicPr>
            <a:picLocks noChangeAspect="1"/>
          </p:cNvPicPr>
          <p:nvPr/>
        </p:nvPicPr>
        <p:blipFill>
          <a:blip r:embed="rId3"/>
          <a:stretch>
            <a:fillRect/>
          </a:stretch>
        </p:blipFill>
        <p:spPr>
          <a:xfrm rot="2364786">
            <a:off x="7246560" y="3193956"/>
            <a:ext cx="197390" cy="103036"/>
          </a:xfrm>
          <a:prstGeom prst="rect">
            <a:avLst/>
          </a:prstGeom>
        </p:spPr>
      </p:pic>
    </p:spTree>
    <p:extLst>
      <p:ext uri="{BB962C8B-B14F-4D97-AF65-F5344CB8AC3E}">
        <p14:creationId xmlns:p14="http://schemas.microsoft.com/office/powerpoint/2010/main" val="94958035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aum, draußen, Gras, Säugetier enthält.&#10;&#10;Automatisch generierte Beschreibung">
            <a:extLst>
              <a:ext uri="{FF2B5EF4-FFF2-40B4-BE49-F238E27FC236}">
                <a16:creationId xmlns:a16="http://schemas.microsoft.com/office/drawing/2014/main" id="{0492B2F7-40A7-40B6-B329-63AB68E776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99213" y="1802397"/>
            <a:ext cx="5421223" cy="4065917"/>
          </a:xfrm>
          <a:prstGeom prst="rect">
            <a:avLst/>
          </a:prstGeom>
          <a:ln>
            <a:noFill/>
          </a:ln>
          <a:effectLst>
            <a:softEdge rad="112500"/>
          </a:effectLst>
        </p:spPr>
      </p:pic>
      <p:pic>
        <p:nvPicPr>
          <p:cNvPr id="5" name="Grafik 4" descr="Ein Bild, das Gras, draußen, Hund, Säugetier enthält.&#10;&#10;Automatisch generierte Beschreibung">
            <a:extLst>
              <a:ext uri="{FF2B5EF4-FFF2-40B4-BE49-F238E27FC236}">
                <a16:creationId xmlns:a16="http://schemas.microsoft.com/office/drawing/2014/main" id="{E19F254D-33FB-408A-9055-BED7857346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896" y="260648"/>
            <a:ext cx="4087623" cy="5450164"/>
          </a:xfrm>
          <a:prstGeom prst="rect">
            <a:avLst/>
          </a:prstGeom>
          <a:ln>
            <a:noFill/>
          </a:ln>
          <a:effectLst>
            <a:softEdge rad="112500"/>
          </a:effectLst>
        </p:spPr>
      </p:pic>
    </p:spTree>
    <p:extLst>
      <p:ext uri="{BB962C8B-B14F-4D97-AF65-F5344CB8AC3E}">
        <p14:creationId xmlns:p14="http://schemas.microsoft.com/office/powerpoint/2010/main" val="165189222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9DD0354-4BE7-4D42-B95A-0C6EEFDE74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60648"/>
            <a:ext cx="4029912" cy="5373216"/>
          </a:xfrm>
          <a:prstGeom prst="rect">
            <a:avLst/>
          </a:prstGeom>
          <a:ln>
            <a:noFill/>
          </a:ln>
          <a:effectLst>
            <a:softEdge rad="112500"/>
          </a:effectLst>
        </p:spPr>
      </p:pic>
      <p:pic>
        <p:nvPicPr>
          <p:cNvPr id="5" name="Grafik 4" descr="Ein Bild, das draußen, Gras, Halde enthält.&#10;&#10;Automatisch generierte Beschreibung">
            <a:extLst>
              <a:ext uri="{FF2B5EF4-FFF2-40B4-BE49-F238E27FC236}">
                <a16:creationId xmlns:a16="http://schemas.microsoft.com/office/drawing/2014/main" id="{E0351B42-792F-4A09-AA36-9635DFF953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4546" y="908720"/>
            <a:ext cx="4227934" cy="5637245"/>
          </a:xfrm>
          <a:prstGeom prst="rect">
            <a:avLst/>
          </a:prstGeom>
          <a:ln>
            <a:noFill/>
          </a:ln>
          <a:effectLst>
            <a:softEdge rad="112500"/>
          </a:effectLst>
        </p:spPr>
      </p:pic>
      <p:pic>
        <p:nvPicPr>
          <p:cNvPr id="6" name="Grafik 5">
            <a:extLst>
              <a:ext uri="{FF2B5EF4-FFF2-40B4-BE49-F238E27FC236}">
                <a16:creationId xmlns:a16="http://schemas.microsoft.com/office/drawing/2014/main" id="{98868298-F2E9-4A34-9CF4-0112DB9C0944}"/>
              </a:ext>
            </a:extLst>
          </p:cNvPr>
          <p:cNvPicPr>
            <a:picLocks noChangeAspect="1"/>
          </p:cNvPicPr>
          <p:nvPr/>
        </p:nvPicPr>
        <p:blipFill>
          <a:blip r:embed="rId4"/>
          <a:stretch>
            <a:fillRect/>
          </a:stretch>
        </p:blipFill>
        <p:spPr>
          <a:xfrm rot="4486226">
            <a:off x="6702923" y="3073837"/>
            <a:ext cx="310189" cy="325521"/>
          </a:xfrm>
          <a:prstGeom prst="rect">
            <a:avLst/>
          </a:prstGeom>
        </p:spPr>
      </p:pic>
    </p:spTree>
    <p:extLst>
      <p:ext uri="{BB962C8B-B14F-4D97-AF65-F5344CB8AC3E}">
        <p14:creationId xmlns:p14="http://schemas.microsoft.com/office/powerpoint/2010/main" val="422381269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Kind, klein, Kleinkind enthält.&#10;&#10;Automatisch generierte Beschreibung">
            <a:extLst>
              <a:ext uri="{FF2B5EF4-FFF2-40B4-BE49-F238E27FC236}">
                <a16:creationId xmlns:a16="http://schemas.microsoft.com/office/drawing/2014/main" id="{9D3D1536-001B-444F-AE43-B171030E43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2032" y="1268760"/>
            <a:ext cx="4004175" cy="5338900"/>
          </a:xfrm>
          <a:prstGeom prst="rect">
            <a:avLst/>
          </a:prstGeom>
          <a:ln>
            <a:noFill/>
          </a:ln>
          <a:effectLst>
            <a:softEdge rad="112500"/>
          </a:effectLst>
        </p:spPr>
      </p:pic>
      <p:pic>
        <p:nvPicPr>
          <p:cNvPr id="4" name="Grafik 3" descr="Ein Bild, das Person, draußen, klein, Hund enthält.&#10;&#10;Automatisch generierte Beschreibung">
            <a:extLst>
              <a:ext uri="{FF2B5EF4-FFF2-40B4-BE49-F238E27FC236}">
                <a16:creationId xmlns:a16="http://schemas.microsoft.com/office/drawing/2014/main" id="{F2FF1545-2D51-4AD2-98CA-B10B9D31E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93" y="260648"/>
            <a:ext cx="3888432" cy="5184576"/>
          </a:xfrm>
          <a:prstGeom prst="rect">
            <a:avLst/>
          </a:prstGeom>
          <a:ln>
            <a:noFill/>
          </a:ln>
          <a:effectLst>
            <a:softEdge rad="112500"/>
          </a:effectLst>
        </p:spPr>
      </p:pic>
      <p:pic>
        <p:nvPicPr>
          <p:cNvPr id="5" name="Grafik 4">
            <a:extLst>
              <a:ext uri="{FF2B5EF4-FFF2-40B4-BE49-F238E27FC236}">
                <a16:creationId xmlns:a16="http://schemas.microsoft.com/office/drawing/2014/main" id="{96C2CD85-99DD-4058-85A6-F924ECC744C2}"/>
              </a:ext>
            </a:extLst>
          </p:cNvPr>
          <p:cNvPicPr>
            <a:picLocks noChangeAspect="1"/>
          </p:cNvPicPr>
          <p:nvPr/>
        </p:nvPicPr>
        <p:blipFill>
          <a:blip r:embed="rId4"/>
          <a:stretch>
            <a:fillRect/>
          </a:stretch>
        </p:blipFill>
        <p:spPr>
          <a:xfrm rot="1673104">
            <a:off x="1963492" y="2157952"/>
            <a:ext cx="186019" cy="317019"/>
          </a:xfrm>
          <a:prstGeom prst="rect">
            <a:avLst/>
          </a:prstGeom>
        </p:spPr>
      </p:pic>
      <p:pic>
        <p:nvPicPr>
          <p:cNvPr id="6" name="Grafik 5">
            <a:extLst>
              <a:ext uri="{FF2B5EF4-FFF2-40B4-BE49-F238E27FC236}">
                <a16:creationId xmlns:a16="http://schemas.microsoft.com/office/drawing/2014/main" id="{4FB0E66C-3E7E-4DD2-88E7-7A6487C0FD63}"/>
              </a:ext>
            </a:extLst>
          </p:cNvPr>
          <p:cNvPicPr>
            <a:picLocks noChangeAspect="1"/>
          </p:cNvPicPr>
          <p:nvPr/>
        </p:nvPicPr>
        <p:blipFill>
          <a:blip r:embed="rId4"/>
          <a:stretch>
            <a:fillRect/>
          </a:stretch>
        </p:blipFill>
        <p:spPr>
          <a:xfrm rot="2147382">
            <a:off x="6494129" y="3062227"/>
            <a:ext cx="360040" cy="423684"/>
          </a:xfrm>
          <a:prstGeom prst="rect">
            <a:avLst/>
          </a:prstGeom>
        </p:spPr>
      </p:pic>
    </p:spTree>
    <p:extLst>
      <p:ext uri="{BB962C8B-B14F-4D97-AF65-F5344CB8AC3E}">
        <p14:creationId xmlns:p14="http://schemas.microsoft.com/office/powerpoint/2010/main" val="130162570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3097F7D-8EBF-4F0B-8BE6-F15EF19C86E4}"/>
              </a:ext>
            </a:extLst>
          </p:cNvPr>
          <p:cNvPicPr>
            <a:picLocks noChangeAspect="1"/>
          </p:cNvPicPr>
          <p:nvPr/>
        </p:nvPicPr>
        <p:blipFill rotWithShape="1">
          <a:blip r:embed="rId2">
            <a:extLst>
              <a:ext uri="{28A0092B-C50C-407E-A947-70E740481C1C}">
                <a14:useLocalDpi xmlns:a14="http://schemas.microsoft.com/office/drawing/2010/main" val="0"/>
              </a:ext>
            </a:extLst>
          </a:blip>
          <a:srcRect l="6935" t="1355" r="1193" b="10600"/>
          <a:stretch/>
        </p:blipFill>
        <p:spPr>
          <a:xfrm>
            <a:off x="278661" y="116632"/>
            <a:ext cx="8586677" cy="5813896"/>
          </a:xfrm>
          <a:prstGeom prst="rect">
            <a:avLst/>
          </a:prstGeom>
          <a:ln>
            <a:noFill/>
          </a:ln>
          <a:effectLst>
            <a:softEdge rad="112500"/>
          </a:effectLst>
        </p:spPr>
      </p:pic>
    </p:spTree>
    <p:extLst>
      <p:ext uri="{BB962C8B-B14F-4D97-AF65-F5344CB8AC3E}">
        <p14:creationId xmlns:p14="http://schemas.microsoft.com/office/powerpoint/2010/main" val="264883090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62C55C8-81DB-49F0-A25B-805DE72B982D}"/>
              </a:ext>
            </a:extLst>
          </p:cNvPr>
          <p:cNvPicPr>
            <a:picLocks noChangeAspect="1"/>
          </p:cNvPicPr>
          <p:nvPr/>
        </p:nvPicPr>
        <p:blipFill rotWithShape="1">
          <a:blip r:embed="rId2">
            <a:extLst>
              <a:ext uri="{28A0092B-C50C-407E-A947-70E740481C1C}">
                <a14:useLocalDpi xmlns:a14="http://schemas.microsoft.com/office/drawing/2010/main" val="0"/>
              </a:ext>
            </a:extLst>
          </a:blip>
          <a:srcRect l="787" t="-383" r="776" b="1666"/>
          <a:stretch/>
        </p:blipFill>
        <p:spPr>
          <a:xfrm>
            <a:off x="531778" y="188640"/>
            <a:ext cx="8080443" cy="5688632"/>
          </a:xfrm>
          <a:prstGeom prst="rect">
            <a:avLst/>
          </a:prstGeom>
          <a:ln>
            <a:noFill/>
          </a:ln>
          <a:effectLst>
            <a:softEdge rad="112500"/>
          </a:effectLst>
        </p:spPr>
      </p:pic>
    </p:spTree>
    <p:extLst>
      <p:ext uri="{BB962C8B-B14F-4D97-AF65-F5344CB8AC3E}">
        <p14:creationId xmlns:p14="http://schemas.microsoft.com/office/powerpoint/2010/main" val="207178518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840491" y="1305341"/>
            <a:ext cx="7463017" cy="424731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Zum Abschluss möchte ich mich recht herzlich für Ihre Aufmerksamkeit bedanken!</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548680"/>
            <a:ext cx="8424936" cy="369332"/>
          </a:xfrm>
          <a:prstGeom prst="rect">
            <a:avLst/>
          </a:prstGeom>
          <a:noFill/>
        </p:spPr>
        <p:txBody>
          <a:bodyPr wrap="square" rtlCol="0">
            <a:spAutoFit/>
          </a:bodyPr>
          <a:lstStyle/>
          <a:p>
            <a:pPr algn="ctr"/>
            <a:r>
              <a:rPr lang="de-DE" dirty="0"/>
              <a:t>Im Oktober 2020 begann ich mit meinem Projekt.</a:t>
            </a:r>
          </a:p>
        </p:txBody>
      </p:sp>
      <p:pic>
        <p:nvPicPr>
          <p:cNvPr id="3" name="Grafik 2" descr="QTTV9820.JPG"/>
          <p:cNvPicPr>
            <a:picLocks noChangeAspect="1"/>
          </p:cNvPicPr>
          <p:nvPr/>
        </p:nvPicPr>
        <p:blipFill>
          <a:blip r:embed="rId2" cstate="print"/>
          <a:stretch>
            <a:fillRect/>
          </a:stretch>
        </p:blipFill>
        <p:spPr>
          <a:xfrm>
            <a:off x="6156177" y="2492897"/>
            <a:ext cx="2769772" cy="3693029"/>
          </a:xfrm>
          <a:prstGeom prst="rect">
            <a:avLst/>
          </a:prstGeom>
          <a:effectLst>
            <a:softEdge rad="127000"/>
          </a:effectLst>
        </p:spPr>
      </p:pic>
      <p:pic>
        <p:nvPicPr>
          <p:cNvPr id="6" name="Grafik 5" descr="XONJ0356.JPG"/>
          <p:cNvPicPr>
            <a:picLocks noChangeAspect="1"/>
          </p:cNvPicPr>
          <p:nvPr/>
        </p:nvPicPr>
        <p:blipFill>
          <a:blip r:embed="rId3" cstate="print"/>
          <a:stretch>
            <a:fillRect/>
          </a:stretch>
        </p:blipFill>
        <p:spPr>
          <a:xfrm>
            <a:off x="323529" y="1124744"/>
            <a:ext cx="2862319" cy="3672408"/>
          </a:xfrm>
          <a:prstGeom prst="rect">
            <a:avLst/>
          </a:prstGeom>
          <a:effectLst>
            <a:softEdge rad="127000"/>
          </a:effectLst>
        </p:spPr>
      </p:pic>
      <p:sp>
        <p:nvSpPr>
          <p:cNvPr id="7" name="Textfeld 6"/>
          <p:cNvSpPr txBox="1"/>
          <p:nvPr/>
        </p:nvSpPr>
        <p:spPr>
          <a:xfrm>
            <a:off x="3275856" y="1700808"/>
            <a:ext cx="2736304" cy="3139321"/>
          </a:xfrm>
          <a:prstGeom prst="rect">
            <a:avLst/>
          </a:prstGeom>
          <a:noFill/>
        </p:spPr>
        <p:txBody>
          <a:bodyPr wrap="square" rtlCol="0">
            <a:spAutoFit/>
          </a:bodyPr>
          <a:lstStyle/>
          <a:p>
            <a:pPr algn="ctr"/>
            <a:r>
              <a:rPr lang="de-DE" dirty="0"/>
              <a:t>Im Gelände entfernten wir die Dornenhecken. Dies hat in etwa 3-4 Tage gedauert. Durch die tatkräftige Unterstützung der Kinder, meiner Praxisanleitung und meiner Kollegen, war diese Arbeit schnell erledigt.</a:t>
            </a:r>
          </a:p>
        </p:txBody>
      </p:sp>
      <p:sp>
        <p:nvSpPr>
          <p:cNvPr id="9" name="Abgerundetes Rechteck 8"/>
          <p:cNvSpPr/>
          <p:nvPr/>
        </p:nvSpPr>
        <p:spPr>
          <a:xfrm>
            <a:off x="611560" y="2060848"/>
            <a:ext cx="144016" cy="21602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IMG_0419.JPG"/>
          <p:cNvPicPr>
            <a:picLocks noChangeAspect="1"/>
          </p:cNvPicPr>
          <p:nvPr/>
        </p:nvPicPr>
        <p:blipFill>
          <a:blip r:embed="rId2" cstate="print"/>
          <a:stretch>
            <a:fillRect/>
          </a:stretch>
        </p:blipFill>
        <p:spPr>
          <a:xfrm>
            <a:off x="467544" y="818710"/>
            <a:ext cx="3768419" cy="2826314"/>
          </a:xfrm>
          <a:prstGeom prst="rect">
            <a:avLst/>
          </a:prstGeom>
          <a:effectLst>
            <a:softEdge rad="127000"/>
          </a:effectLst>
        </p:spPr>
      </p:pic>
      <p:pic>
        <p:nvPicPr>
          <p:cNvPr id="15" name="Grafik 14" descr="IMG_0421.JPG"/>
          <p:cNvPicPr>
            <a:picLocks noChangeAspect="1"/>
          </p:cNvPicPr>
          <p:nvPr/>
        </p:nvPicPr>
        <p:blipFill>
          <a:blip r:embed="rId3" cstate="print"/>
          <a:stretch>
            <a:fillRect/>
          </a:stretch>
        </p:blipFill>
        <p:spPr>
          <a:xfrm>
            <a:off x="5004048" y="836712"/>
            <a:ext cx="3744416" cy="2808312"/>
          </a:xfrm>
          <a:prstGeom prst="rect">
            <a:avLst/>
          </a:prstGeom>
          <a:effectLst>
            <a:softEdge rad="127000"/>
          </a:effectLst>
        </p:spPr>
      </p:pic>
      <p:pic>
        <p:nvPicPr>
          <p:cNvPr id="16" name="Grafik 15" descr="IMG_0424.JPG"/>
          <p:cNvPicPr>
            <a:picLocks noChangeAspect="1"/>
          </p:cNvPicPr>
          <p:nvPr/>
        </p:nvPicPr>
        <p:blipFill>
          <a:blip r:embed="rId4" cstate="print"/>
          <a:stretch>
            <a:fillRect/>
          </a:stretch>
        </p:blipFill>
        <p:spPr>
          <a:xfrm>
            <a:off x="2627784" y="3717032"/>
            <a:ext cx="3960440" cy="2970330"/>
          </a:xfrm>
          <a:prstGeom prst="rect">
            <a:avLst/>
          </a:prstGeom>
          <a:effectLst>
            <a:softEdge rad="127000"/>
          </a:effectLst>
        </p:spPr>
      </p:pic>
      <p:sp>
        <p:nvSpPr>
          <p:cNvPr id="17" name="Textfeld 16"/>
          <p:cNvSpPr txBox="1"/>
          <p:nvPr/>
        </p:nvSpPr>
        <p:spPr>
          <a:xfrm>
            <a:off x="2411760" y="260648"/>
            <a:ext cx="4464496" cy="400110"/>
          </a:xfrm>
          <a:prstGeom prst="rect">
            <a:avLst/>
          </a:prstGeom>
          <a:noFill/>
        </p:spPr>
        <p:txBody>
          <a:bodyPr wrap="square" rtlCol="0">
            <a:spAutoFit/>
          </a:bodyPr>
          <a:lstStyle/>
          <a:p>
            <a:pPr algn="ctr"/>
            <a:r>
              <a:rPr lang="de-DE" sz="2000" dirty="0"/>
              <a:t>So sah das Grundstück vorher aus.</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IMG_0427.JPG"/>
          <p:cNvPicPr>
            <a:picLocks noChangeAspect="1"/>
          </p:cNvPicPr>
          <p:nvPr/>
        </p:nvPicPr>
        <p:blipFill>
          <a:blip r:embed="rId2" cstate="print"/>
          <a:stretch>
            <a:fillRect/>
          </a:stretch>
        </p:blipFill>
        <p:spPr>
          <a:xfrm>
            <a:off x="4620006" y="2780928"/>
            <a:ext cx="4224471" cy="3168352"/>
          </a:xfrm>
          <a:prstGeom prst="rect">
            <a:avLst/>
          </a:prstGeom>
          <a:effectLst>
            <a:softEdge rad="127000"/>
          </a:effectLst>
        </p:spPr>
      </p:pic>
      <p:pic>
        <p:nvPicPr>
          <p:cNvPr id="5" name="Grafik 4" descr="IMG_0428.JPG"/>
          <p:cNvPicPr>
            <a:picLocks noChangeAspect="1"/>
          </p:cNvPicPr>
          <p:nvPr/>
        </p:nvPicPr>
        <p:blipFill>
          <a:blip r:embed="rId3" cstate="print"/>
          <a:stretch>
            <a:fillRect/>
          </a:stretch>
        </p:blipFill>
        <p:spPr>
          <a:xfrm>
            <a:off x="395536" y="1475402"/>
            <a:ext cx="4176464" cy="3132348"/>
          </a:xfrm>
          <a:prstGeom prst="rect">
            <a:avLst/>
          </a:prstGeom>
          <a:effectLst>
            <a:softEdge rad="127000"/>
          </a:effectLst>
        </p:spPr>
      </p:pic>
      <p:sp>
        <p:nvSpPr>
          <p:cNvPr id="6" name="Textfeld 5"/>
          <p:cNvSpPr txBox="1"/>
          <p:nvPr/>
        </p:nvSpPr>
        <p:spPr>
          <a:xfrm>
            <a:off x="755576" y="764704"/>
            <a:ext cx="7632848" cy="646331"/>
          </a:xfrm>
          <a:prstGeom prst="rect">
            <a:avLst/>
          </a:prstGeom>
          <a:noFill/>
        </p:spPr>
        <p:txBody>
          <a:bodyPr wrap="square" rtlCol="0">
            <a:spAutoFit/>
          </a:bodyPr>
          <a:lstStyle/>
          <a:p>
            <a:r>
              <a:rPr lang="de-DE" dirty="0"/>
              <a:t>Anschließend sah es so aus. Wir hatten eine große Fläche frei geschnitten.</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IMG_9845.JPG"/>
          <p:cNvPicPr>
            <a:picLocks noChangeAspect="1"/>
          </p:cNvPicPr>
          <p:nvPr/>
        </p:nvPicPr>
        <p:blipFill>
          <a:blip r:embed="rId2" cstate="print"/>
          <a:stretch>
            <a:fillRect/>
          </a:stretch>
        </p:blipFill>
        <p:spPr>
          <a:xfrm rot="5400000">
            <a:off x="-301978" y="1534226"/>
            <a:ext cx="3851920" cy="2888940"/>
          </a:xfrm>
          <a:prstGeom prst="rect">
            <a:avLst/>
          </a:prstGeom>
          <a:effectLst>
            <a:softEdge rad="127000"/>
          </a:effectLst>
        </p:spPr>
      </p:pic>
      <p:pic>
        <p:nvPicPr>
          <p:cNvPr id="6" name="Grafik 5" descr="IMG_9846.JPG"/>
          <p:cNvPicPr>
            <a:picLocks noChangeAspect="1"/>
          </p:cNvPicPr>
          <p:nvPr/>
        </p:nvPicPr>
        <p:blipFill>
          <a:blip r:embed="rId3" cstate="print"/>
          <a:stretch>
            <a:fillRect/>
          </a:stretch>
        </p:blipFill>
        <p:spPr>
          <a:xfrm rot="5400000">
            <a:off x="5607115" y="1529789"/>
            <a:ext cx="3816424" cy="2862318"/>
          </a:xfrm>
          <a:prstGeom prst="rect">
            <a:avLst/>
          </a:prstGeom>
          <a:effectLst>
            <a:softEdge rad="127000"/>
          </a:effectLst>
        </p:spPr>
      </p:pic>
      <p:pic>
        <p:nvPicPr>
          <p:cNvPr id="7" name="Grafik 6" descr="IMG_9850.JPG"/>
          <p:cNvPicPr>
            <a:picLocks noChangeAspect="1"/>
          </p:cNvPicPr>
          <p:nvPr/>
        </p:nvPicPr>
        <p:blipFill>
          <a:blip r:embed="rId4" cstate="print"/>
          <a:stretch>
            <a:fillRect/>
          </a:stretch>
        </p:blipFill>
        <p:spPr>
          <a:xfrm rot="5400000">
            <a:off x="2651786" y="3260982"/>
            <a:ext cx="3840427" cy="2880320"/>
          </a:xfrm>
          <a:prstGeom prst="rect">
            <a:avLst/>
          </a:prstGeom>
          <a:effectLst>
            <a:softEdge rad="127000"/>
          </a:effectLst>
        </p:spPr>
      </p:pic>
      <p:sp>
        <p:nvSpPr>
          <p:cNvPr id="9" name="Textfeld 8"/>
          <p:cNvSpPr txBox="1"/>
          <p:nvPr/>
        </p:nvSpPr>
        <p:spPr>
          <a:xfrm>
            <a:off x="1835696" y="188640"/>
            <a:ext cx="5544616" cy="646331"/>
          </a:xfrm>
          <a:prstGeom prst="rect">
            <a:avLst/>
          </a:prstGeom>
          <a:noFill/>
        </p:spPr>
        <p:txBody>
          <a:bodyPr wrap="square" rtlCol="0">
            <a:spAutoFit/>
          </a:bodyPr>
          <a:lstStyle/>
          <a:p>
            <a:pPr algn="ctr"/>
            <a:r>
              <a:rPr lang="de-DE" dirty="0"/>
              <a:t>Nun folgen noch ein paar Ausschnitte bei den Ziegen im Gehege des Neunkircher Zoos.</a:t>
            </a:r>
          </a:p>
        </p:txBody>
      </p:sp>
      <p:sp>
        <p:nvSpPr>
          <p:cNvPr id="12" name="Abgerundetes Rechteck 11"/>
          <p:cNvSpPr/>
          <p:nvPr/>
        </p:nvSpPr>
        <p:spPr>
          <a:xfrm>
            <a:off x="7596336" y="2204864"/>
            <a:ext cx="144016" cy="21602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imos">
  <a:themeElements>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Deimos">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Deimos">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0</TotalTime>
  <Words>851</Words>
  <Application>Microsoft Office PowerPoint</Application>
  <PresentationFormat>Bildschirmpräsentation (4:3)</PresentationFormat>
  <Paragraphs>61</Paragraphs>
  <Slides>57</Slides>
  <Notes>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57</vt:i4>
      </vt:variant>
    </vt:vector>
  </HeadingPairs>
  <TitlesOfParts>
    <vt:vector size="64" baseType="lpstr">
      <vt:lpstr>Arial</vt:lpstr>
      <vt:lpstr>Calibri</vt:lpstr>
      <vt:lpstr>Lucida Sans Unicode</vt:lpstr>
      <vt:lpstr>Verdana</vt:lpstr>
      <vt:lpstr>Wingdings 2</vt:lpstr>
      <vt:lpstr>Wingdings 3</vt:lpstr>
      <vt:lpstr>Deimos</vt:lpstr>
      <vt:lpstr> „Wir heißen unsere Ziegen willkommen“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Mein Projekt „Ziegenstall bauen“</dc:title>
  <dc:creator>lifebook</dc:creator>
  <cp:lastModifiedBy>Henning Todzi</cp:lastModifiedBy>
  <cp:revision>90</cp:revision>
  <dcterms:created xsi:type="dcterms:W3CDTF">2021-02-07T18:41:18Z</dcterms:created>
  <dcterms:modified xsi:type="dcterms:W3CDTF">2021-04-30T05:45:24Z</dcterms:modified>
</cp:coreProperties>
</file>